
<file path=[Content_Types].xml><?xml version="1.0" encoding="utf-8"?>
<Types xmlns="http://schemas.openxmlformats.org/package/2006/content-types">
  <Default Extension="xml" ContentType="application/xml"/>
  <Default Extension="jpeg" ContentType="image/jpeg"/>
  <Default Extension="mp4" ContentType="video/mp4"/>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68" r:id="rId2"/>
    <p:sldId id="283" r:id="rId3"/>
    <p:sldId id="294" r:id="rId4"/>
    <p:sldId id="296" r:id="rId5"/>
    <p:sldId id="304" r:id="rId6"/>
    <p:sldId id="297" r:id="rId7"/>
    <p:sldId id="298" r:id="rId8"/>
    <p:sldId id="299" r:id="rId9"/>
    <p:sldId id="300" r:id="rId10"/>
    <p:sldId id="303" r:id="rId11"/>
    <p:sldId id="305" r:id="rId12"/>
    <p:sldId id="306" r:id="rId13"/>
    <p:sldId id="307" r:id="rId14"/>
    <p:sldId id="308" r:id="rId15"/>
    <p:sldId id="309" r:id="rId16"/>
    <p:sldId id="29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666B"/>
    <a:srgbClr val="F53F41"/>
    <a:srgbClr val="DB5E63"/>
    <a:srgbClr val="FF6E72"/>
    <a:srgbClr val="FF2600"/>
    <a:srgbClr val="FF7E79"/>
    <a:srgbClr val="0432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43"/>
    <p:restoredTop sz="86230"/>
  </p:normalViewPr>
  <p:slideViewPr>
    <p:cSldViewPr snapToGrid="0" snapToObjects="1">
      <p:cViewPr varScale="1">
        <p:scale>
          <a:sx n="182" d="100"/>
          <a:sy n="182" d="100"/>
        </p:scale>
        <p:origin x="3224"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1E8194-439C-AB45-8A5C-1746947E2387}" type="datetimeFigureOut">
              <a:rPr lang="en-US" smtClean="0"/>
              <a:t>5/11/16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DB12B2-FF2A-4745-98D8-BA8CE81FD938}" type="slidenum">
              <a:rPr lang="en-US" smtClean="0"/>
              <a:t>‹#›</a:t>
            </a:fld>
            <a:endParaRPr lang="en-US"/>
          </a:p>
        </p:txBody>
      </p:sp>
    </p:spTree>
    <p:extLst>
      <p:ext uri="{BB962C8B-B14F-4D97-AF65-F5344CB8AC3E}">
        <p14:creationId xmlns:p14="http://schemas.microsoft.com/office/powerpoint/2010/main" val="8831149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rode.ekm.ee/niguliste-est.html#T2N1"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rode.ekm.ee/niguliste-est.html#T2N4"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rode.ekm.ee/niguliste-est.html#T2N5"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http://rode.ekm.ee/niguliste-est.html#T2N6"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rode.ekm.ee/niguliste-est.html#T3B3"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aPW8sOUeiww" TargetMode="External"/><Relationship Id="rId4" Type="http://schemas.openxmlformats.org/officeDocument/2006/relationships/hyperlink" Target="http://www.folklore.ee/Berta/tahtpaev-joulud.php" TargetMode="External"/><Relationship Id="rId5" Type="http://schemas.openxmlformats.org/officeDocument/2006/relationships/hyperlink" Target="http://www.folklore.ee/Berta/tahtpaev-detsnigulapaev.php"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rode.ekm.ee/niguliste-est.html#T1C" TargetMode="External"/><Relationship Id="rId4" Type="http://schemas.openxmlformats.org/officeDocument/2006/relationships/hyperlink" Target="http://rode.ekm.ee/niguliste-est.html#T1D"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s://www.youtube.com/watch?v=czfFP23AoKU"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400" b="1" cap="all" dirty="0" smtClean="0">
                <a:latin typeface="Garamond"/>
                <a:cs typeface="Garamond"/>
              </a:rPr>
              <a:t>5-7 </a:t>
            </a:r>
            <a:r>
              <a:rPr lang="en-GB" sz="1400" b="1" cap="all" dirty="0" err="1" smtClean="0">
                <a:latin typeface="Garamond"/>
                <a:cs typeface="Garamond"/>
              </a:rPr>
              <a:t>aastastele</a:t>
            </a:r>
            <a:endParaRPr lang="en-GB" sz="1400" b="1" cap="all" dirty="0" smtClean="0">
              <a:latin typeface="Garamond"/>
              <a:cs typeface="Garamond"/>
            </a:endParaRPr>
          </a:p>
          <a:p>
            <a:pPr algn="l"/>
            <a:r>
              <a:rPr lang="en-GB" sz="1400" b="1" cap="all" dirty="0" smtClean="0">
                <a:latin typeface="Garamond"/>
                <a:cs typeface="Garamond"/>
              </a:rPr>
              <a:t>NOORED KUNSTIDETEKTIIVID: </a:t>
            </a:r>
            <a:r>
              <a:rPr lang="en-GB" sz="1200" b="1" dirty="0" err="1" smtClean="0">
                <a:latin typeface="Garamond"/>
                <a:cs typeface="Garamond"/>
              </a:rPr>
              <a:t>Niguliste</a:t>
            </a:r>
            <a:r>
              <a:rPr lang="en-GB" sz="1200" b="1" dirty="0" smtClean="0">
                <a:latin typeface="Garamond"/>
                <a:cs typeface="Garamond"/>
              </a:rPr>
              <a:t> </a:t>
            </a:r>
            <a:r>
              <a:rPr lang="en-GB" sz="1200" b="1" dirty="0" err="1" smtClean="0">
                <a:latin typeface="Garamond"/>
                <a:cs typeface="Garamond"/>
              </a:rPr>
              <a:t>peaaltari</a:t>
            </a:r>
            <a:r>
              <a:rPr lang="en-GB" sz="1200" b="1" dirty="0" smtClean="0">
                <a:latin typeface="Garamond"/>
                <a:cs typeface="Garamond"/>
              </a:rPr>
              <a:t> </a:t>
            </a:r>
            <a:r>
              <a:rPr lang="en-GB" sz="1200" b="1" dirty="0" err="1" smtClean="0">
                <a:latin typeface="Garamond"/>
                <a:cs typeface="Garamond"/>
              </a:rPr>
              <a:t>mõistatus</a:t>
            </a:r>
            <a:endParaRPr lang="en-GB" sz="1200" b="1" dirty="0" smtClean="0">
              <a:latin typeface="Garamond"/>
              <a:cs typeface="Garamond"/>
            </a:endParaRPr>
          </a:p>
          <a:p>
            <a:endParaRPr lang="cs-CZ"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DB12B2-FF2A-4745-98D8-BA8CE81FD938}" type="slidenum">
              <a:rPr lang="en-US" smtClean="0"/>
              <a:t>1</a:t>
            </a:fld>
            <a:endParaRPr lang="en-US"/>
          </a:p>
        </p:txBody>
      </p:sp>
    </p:spTree>
    <p:extLst>
      <p:ext uri="{BB962C8B-B14F-4D97-AF65-F5344CB8AC3E}">
        <p14:creationId xmlns:p14="http://schemas.microsoft.com/office/powerpoint/2010/main" val="1304819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mn-lt"/>
                <a:ea typeface="+mn-ea"/>
                <a:cs typeface="+mn-cs"/>
              </a:rPr>
              <a:t>LIIKUMINE</a:t>
            </a:r>
            <a:endParaRPr lang="en-US" sz="1200" kern="1200" dirty="0" smtClean="0">
              <a:solidFill>
                <a:schemeClr val="tx1"/>
              </a:solidFill>
              <a:effectLst/>
              <a:latin typeface="+mn-lt"/>
              <a:ea typeface="+mn-ea"/>
              <a:cs typeface="+mn-cs"/>
            </a:endParaRPr>
          </a:p>
          <a:p>
            <a:r>
              <a:rPr lang="et-EE" sz="1200" b="1" kern="1200" dirty="0" smtClean="0">
                <a:solidFill>
                  <a:schemeClr val="tx1"/>
                </a:solidFill>
                <a:effectLst/>
                <a:latin typeface="+mn-lt"/>
                <a:ea typeface="+mn-ea"/>
                <a:cs typeface="+mn-cs"/>
              </a:rPr>
              <a:t>Tasakaaluharjutus: KES ON KÕIGE OSAVAM PUUKUJU? </a:t>
            </a:r>
          </a:p>
          <a:p>
            <a:r>
              <a:rPr lang="et-EE" sz="1200" kern="1200" dirty="0" smtClean="0">
                <a:solidFill>
                  <a:schemeClr val="tx1"/>
                </a:solidFill>
                <a:effectLst/>
                <a:latin typeface="+mn-lt"/>
                <a:ea typeface="+mn-ea"/>
                <a:cs typeface="+mn-cs"/>
              </a:rPr>
              <a:t>Peaingel Miikael </a:t>
            </a:r>
            <a:endParaRPr lang="en-US"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Link: Peaingel Miikael http://</a:t>
            </a:r>
            <a:r>
              <a:rPr lang="et-EE" sz="1200" kern="1200" dirty="0" err="1" smtClean="0">
                <a:solidFill>
                  <a:schemeClr val="tx1"/>
                </a:solidFill>
                <a:effectLst/>
                <a:latin typeface="+mn-lt"/>
                <a:ea typeface="+mn-ea"/>
                <a:cs typeface="+mn-cs"/>
              </a:rPr>
              <a:t>rode.ekm.ee</a:t>
            </a:r>
            <a:r>
              <a:rPr lang="et-EE" sz="1200" kern="1200" dirty="0" smtClean="0">
                <a:solidFill>
                  <a:schemeClr val="tx1"/>
                </a:solidFill>
                <a:effectLst/>
                <a:latin typeface="+mn-lt"/>
                <a:ea typeface="+mn-ea"/>
                <a:cs typeface="+mn-cs"/>
              </a:rPr>
              <a:t>/niguliste-est.html#T3B10</a:t>
            </a:r>
            <a:endParaRPr lang="en-US"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 Peaingel Miikael: ülestõstetud käes hoiab oda, teine käsi hoiab saatanat kinni. Kui lapsed on juba natuke aega poosis püsinud võib öelda, et saatan sipleb käes ning lasta õpilastel kätt hoogsalt raputada.</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t-EE" sz="1200" b="1" kern="1200" dirty="0" smtClean="0">
                <a:solidFill>
                  <a:schemeClr val="tx1"/>
                </a:solidFill>
                <a:effectLst/>
                <a:latin typeface="+mn-lt"/>
                <a:ea typeface="+mn-ea"/>
                <a:cs typeface="+mn-cs"/>
              </a:rPr>
              <a:t>Liikumismäng õues: PÜHAKUTE SEGADIK </a:t>
            </a:r>
            <a:endParaRPr lang="en-US"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Õuealal tähistatakse võimlemisrõngastega pühakugruppide asukohad „kappaltaril“, nt altari vasakul tiival ülemises reas, altari tagaseina alumises reas jne. Võib kasutada ka erinevaid atraktsioone sh liumägi, ronimisredel, liivakast jt. Lapsed kehastavad pühakuid ning õpetaja jagab nad tähistatud asukohtade vahel ära. </a:t>
            </a:r>
            <a:endParaRPr lang="en-US"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Õpetaja teeb sissejuhatuse mängule: Niguliste kiriku kogudus tellis kappaltari üle 500 aasta tagasi Saksamaalt Lübecki linnast, kus tegutsesid oma aja kõige kuulsamad ja osavamad meistrid. Kui uhke meistriteos valmis sai, tuli see Eestisse tuua, aga vahemaa oli pikk ning kappaltari puust kujud ja kaunistused õrnad. Seepärast pakiti kujud hoolikalt eraldi kastidesse. Lapsed tulevad oma asukohast välja mänguväljakule. </a:t>
            </a:r>
            <a:endParaRPr lang="en-US"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Õpetaja jutustab edasi, kuidas kujud tõsteti meistritöökojast hobuvankrile ning toimetati sadamasse – lapsed peavad tegema rappuvaid liigutusi ning võivad ka vankris ringi veereda ehk joosta. Sellele järgnes pikk meresõit – lapsed imiteerivad lainetes loksumist ning võivad samuti tormi käes veereda. Kui laev kallutab ühele küljele, veerevad kõik pühakud samas suunas mänguväljaku äärde ja kükitavad, siis kallutab laev teisele küljele ning pühakud veerevad kaasa ning kükitavad mänguväljaku teises otsas. Sadamast toodi kujud hobuvankriga Niguliste kirikusse (rappumine ja veeremine) ning seal asetati kujud omale kohale tagasi. Õpetaja annab korralduse „Pühakud oma kohale tagasi!“ ning lapsed jooksevad oma esialgsetele kohtadele. Kõige kiirem pühakutegrupp saab aplausi (juhul kui ka laste koosseis grupis pole segamini läinud). </a:t>
            </a:r>
            <a:endParaRPr lang="en-US"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(Idee põhineb mängul „Linnud pesas“ Anu Hiiemäe täiendkursuse lõputööst)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1DB12B2-FF2A-4745-98D8-BA8CE81FD938}" type="slidenum">
              <a:rPr lang="en-US" smtClean="0"/>
              <a:t>10</a:t>
            </a:fld>
            <a:endParaRPr lang="en-US"/>
          </a:p>
        </p:txBody>
      </p:sp>
    </p:spTree>
    <p:extLst>
      <p:ext uri="{BB962C8B-B14F-4D97-AF65-F5344CB8AC3E}">
        <p14:creationId xmlns:p14="http://schemas.microsoft.com/office/powerpoint/2010/main" val="1598630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KEEL JA KÕNE</a:t>
            </a:r>
          </a:p>
          <a:p>
            <a:pPr lvl="0"/>
            <a:r>
              <a:rPr lang="en-GB" sz="1200" b="1" kern="1200" dirty="0" smtClean="0">
                <a:solidFill>
                  <a:schemeClr val="tx1"/>
                </a:solidFill>
                <a:effectLst/>
                <a:latin typeface="+mn-lt"/>
                <a:ea typeface="+mn-ea"/>
                <a:cs typeface="+mn-cs"/>
              </a:rPr>
              <a:t>1. </a:t>
            </a:r>
            <a:r>
              <a:rPr lang="en-GB" sz="1200" b="1" kern="1200" dirty="0" err="1" smtClean="0">
                <a:solidFill>
                  <a:schemeClr val="tx1"/>
                </a:solidFill>
                <a:effectLst/>
                <a:latin typeface="+mn-lt"/>
                <a:ea typeface="+mn-ea"/>
                <a:cs typeface="+mn-cs"/>
              </a:rPr>
              <a:t>Mäluharjutus</a:t>
            </a:r>
            <a:r>
              <a:rPr lang="en-GB" sz="1200" b="1" kern="1200" dirty="0" smtClean="0">
                <a:solidFill>
                  <a:schemeClr val="tx1"/>
                </a:solidFill>
                <a:effectLst/>
                <a:latin typeface="+mn-lt"/>
                <a:ea typeface="+mn-ea"/>
                <a:cs typeface="+mn-cs"/>
              </a:rPr>
              <a:t>: </a:t>
            </a:r>
            <a:r>
              <a:rPr lang="en-GB" sz="1200" b="1" kern="1200" cap="all" dirty="0" err="1" smtClean="0">
                <a:solidFill>
                  <a:schemeClr val="tx1"/>
                </a:solidFill>
                <a:effectLst/>
                <a:latin typeface="+mn-lt"/>
                <a:ea typeface="+mn-ea"/>
                <a:cs typeface="+mn-cs"/>
              </a:rPr>
              <a:t>Nikolause</a:t>
            </a:r>
            <a:r>
              <a:rPr lang="en-GB" sz="1200" b="1" kern="1200" cap="all" dirty="0" smtClean="0">
                <a:solidFill>
                  <a:schemeClr val="tx1"/>
                </a:solidFill>
                <a:effectLst/>
                <a:latin typeface="+mn-lt"/>
                <a:ea typeface="+mn-ea"/>
                <a:cs typeface="+mn-cs"/>
              </a:rPr>
              <a:t> </a:t>
            </a:r>
            <a:r>
              <a:rPr lang="en-GB" sz="1200" b="1" kern="1200" cap="all" dirty="0" err="1" smtClean="0">
                <a:solidFill>
                  <a:schemeClr val="tx1"/>
                </a:solidFill>
                <a:effectLst/>
                <a:latin typeface="+mn-lt"/>
                <a:ea typeface="+mn-ea"/>
                <a:cs typeface="+mn-cs"/>
              </a:rPr>
              <a:t>legendide</a:t>
            </a:r>
            <a:r>
              <a:rPr lang="en-GB" sz="1200" b="1" kern="1200" cap="all" dirty="0" smtClean="0">
                <a:solidFill>
                  <a:schemeClr val="tx1"/>
                </a:solidFill>
                <a:effectLst/>
                <a:latin typeface="+mn-lt"/>
                <a:ea typeface="+mn-ea"/>
                <a:cs typeface="+mn-cs"/>
              </a:rPr>
              <a:t> </a:t>
            </a:r>
            <a:r>
              <a:rPr lang="en-GB" sz="1200" b="1" kern="1200" cap="all" dirty="0" err="1" smtClean="0">
                <a:solidFill>
                  <a:schemeClr val="tx1"/>
                </a:solidFill>
                <a:effectLst/>
                <a:latin typeface="+mn-lt"/>
                <a:ea typeface="+mn-ea"/>
                <a:cs typeface="+mn-cs"/>
              </a:rPr>
              <a:t>esimene</a:t>
            </a:r>
            <a:r>
              <a:rPr lang="en-GB" sz="1200" b="1" kern="1200" cap="all" dirty="0" smtClean="0">
                <a:solidFill>
                  <a:schemeClr val="tx1"/>
                </a:solidFill>
                <a:effectLst/>
                <a:latin typeface="+mn-lt"/>
                <a:ea typeface="+mn-ea"/>
                <a:cs typeface="+mn-cs"/>
              </a:rPr>
              <a:t> </a:t>
            </a:r>
            <a:r>
              <a:rPr lang="en-GB" sz="1200" b="1" kern="1200" cap="all" dirty="0" err="1" smtClean="0">
                <a:solidFill>
                  <a:schemeClr val="tx1"/>
                </a:solidFill>
                <a:effectLst/>
                <a:latin typeface="+mn-lt"/>
                <a:ea typeface="+mn-ea"/>
                <a:cs typeface="+mn-cs"/>
              </a:rPr>
              <a:t>pilt</a:t>
            </a:r>
            <a:r>
              <a:rPr lang="en-GB" sz="1200" b="1" kern="1200" cap="all" dirty="0" smtClean="0">
                <a:solidFill>
                  <a:schemeClr val="tx1"/>
                </a:solidFill>
                <a:effectLst/>
                <a:latin typeface="+mn-lt"/>
                <a:ea typeface="+mn-ea"/>
                <a:cs typeface="+mn-cs"/>
              </a:rPr>
              <a:t>.</a:t>
            </a:r>
            <a:r>
              <a:rPr lang="en-GB"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b="1" kern="1200" dirty="0" err="1" smtClean="0">
                <a:solidFill>
                  <a:schemeClr val="tx1"/>
                </a:solidFill>
                <a:effectLst/>
                <a:latin typeface="+mn-lt"/>
                <a:ea typeface="+mn-ea"/>
                <a:cs typeface="+mn-cs"/>
              </a:rPr>
              <a:t>Õpetaja</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loeb</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ette</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tuttava</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teksti</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mida</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õpilased</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kuulsid</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teemaplokis</a:t>
            </a:r>
            <a:r>
              <a:rPr lang="en-GB" sz="1200" b="1" kern="1200" dirty="0" smtClean="0">
                <a:solidFill>
                  <a:schemeClr val="tx1"/>
                </a:solidFill>
                <a:effectLst/>
                <a:latin typeface="+mn-lt"/>
                <a:ea typeface="+mn-ea"/>
                <a:cs typeface="+mn-cs"/>
              </a:rPr>
              <a:t> „Mina ja </a:t>
            </a:r>
            <a:r>
              <a:rPr lang="en-GB" sz="1200" b="1" kern="1200" dirty="0" err="1" smtClean="0">
                <a:solidFill>
                  <a:schemeClr val="tx1"/>
                </a:solidFill>
                <a:effectLst/>
                <a:latin typeface="+mn-lt"/>
                <a:ea typeface="+mn-ea"/>
                <a:cs typeface="+mn-cs"/>
              </a:rPr>
              <a:t>keskkond</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Tekstis</a:t>
            </a:r>
            <a:r>
              <a:rPr lang="en-GB" sz="1200" b="1" kern="1200" dirty="0" smtClean="0">
                <a:solidFill>
                  <a:schemeClr val="tx1"/>
                </a:solidFill>
                <a:effectLst/>
                <a:latin typeface="+mn-lt"/>
                <a:ea typeface="+mn-ea"/>
                <a:cs typeface="+mn-cs"/>
              </a:rPr>
              <a:t> on </a:t>
            </a:r>
            <a:r>
              <a:rPr lang="en-GB" sz="1200" b="1" kern="1200" dirty="0" err="1" smtClean="0">
                <a:solidFill>
                  <a:schemeClr val="tx1"/>
                </a:solidFill>
                <a:effectLst/>
                <a:latin typeface="+mn-lt"/>
                <a:ea typeface="+mn-ea"/>
                <a:cs typeface="+mn-cs"/>
              </a:rPr>
              <a:t>palju</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sisulisi</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vigu</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ning</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noored</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kunstidetektiivid</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peavad</a:t>
            </a:r>
            <a:r>
              <a:rPr lang="en-GB" sz="1200" b="1" kern="1200" dirty="0" smtClean="0">
                <a:solidFill>
                  <a:schemeClr val="tx1"/>
                </a:solidFill>
                <a:effectLst/>
                <a:latin typeface="+mn-lt"/>
                <a:ea typeface="+mn-ea"/>
                <a:cs typeface="+mn-cs"/>
              </a:rPr>
              <a:t> need </a:t>
            </a:r>
            <a:r>
              <a:rPr lang="en-GB" sz="1200" b="1" kern="1200" dirty="0" err="1" smtClean="0">
                <a:solidFill>
                  <a:schemeClr val="tx1"/>
                </a:solidFill>
                <a:effectLst/>
                <a:latin typeface="+mn-lt"/>
                <a:ea typeface="+mn-ea"/>
                <a:cs typeface="+mn-cs"/>
              </a:rPr>
              <a:t>lausete</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kaupa</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avastama</a:t>
            </a:r>
            <a:r>
              <a:rPr lang="en-GB" sz="1200" b="1" kern="1200" dirty="0" smtClean="0">
                <a:solidFill>
                  <a:schemeClr val="tx1"/>
                </a:solidFill>
                <a:effectLst/>
                <a:latin typeface="+mn-lt"/>
                <a:ea typeface="+mn-ea"/>
                <a:cs typeface="+mn-cs"/>
              </a:rPr>
              <a:t> ja </a:t>
            </a:r>
            <a:r>
              <a:rPr lang="en-GB" sz="1200" b="1" kern="1200" dirty="0" err="1" smtClean="0">
                <a:solidFill>
                  <a:schemeClr val="tx1"/>
                </a:solidFill>
                <a:effectLst/>
                <a:latin typeface="+mn-lt"/>
                <a:ea typeface="+mn-ea"/>
                <a:cs typeface="+mn-cs"/>
              </a:rPr>
              <a:t>ka</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parandama</a:t>
            </a:r>
            <a:r>
              <a:rPr lang="en-GB"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Link: </a:t>
            </a:r>
            <a:r>
              <a:rPr lang="en-GB" sz="1200" kern="1200" dirty="0" err="1" smtClean="0">
                <a:solidFill>
                  <a:schemeClr val="tx1"/>
                </a:solidFill>
                <a:effectLst/>
                <a:latin typeface="+mn-lt"/>
                <a:ea typeface="+mn-ea"/>
                <a:cs typeface="+mn-cs"/>
              </a:rPr>
              <a:t>Nikolause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legendide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esimene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pilt</a:t>
            </a:r>
            <a:r>
              <a:rPr lang="en-GB" sz="1200" kern="1200" dirty="0" smtClean="0">
                <a:solidFill>
                  <a:schemeClr val="tx1"/>
                </a:solidFill>
                <a:effectLst/>
                <a:latin typeface="+mn-lt"/>
                <a:ea typeface="+mn-ea"/>
                <a:cs typeface="+mn-cs"/>
              </a:rPr>
              <a:t> </a:t>
            </a:r>
            <a:r>
              <a:rPr lang="en-GB" sz="1200" u="sng" kern="1200" dirty="0" smtClean="0">
                <a:solidFill>
                  <a:schemeClr val="tx1"/>
                </a:solidFill>
                <a:effectLst/>
                <a:latin typeface="+mn-lt"/>
                <a:ea typeface="+mn-ea"/>
                <a:cs typeface="+mn-cs"/>
                <a:hlinkClick r:id="rId3"/>
              </a:rPr>
              <a:t>http://rode.ekm.ee/niguliste-est.html#T2N1</a:t>
            </a:r>
            <a:r>
              <a:rPr lang="en-GB"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Nikolausel</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oli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väga</a:t>
            </a:r>
            <a:r>
              <a:rPr lang="en-GB" sz="1200" kern="1200" dirty="0" smtClean="0">
                <a:solidFill>
                  <a:schemeClr val="tx1"/>
                </a:solidFill>
                <a:effectLst/>
                <a:latin typeface="+mn-lt"/>
                <a:ea typeface="+mn-ea"/>
                <a:cs typeface="+mn-cs"/>
              </a:rPr>
              <a:t> </a:t>
            </a:r>
            <a:r>
              <a:rPr lang="en-GB" sz="1200" u="sng" kern="1200" dirty="0" err="1" smtClean="0">
                <a:solidFill>
                  <a:schemeClr val="tx1"/>
                </a:solidFill>
                <a:effectLst/>
                <a:latin typeface="+mn-lt"/>
                <a:ea typeface="+mn-ea"/>
                <a:cs typeface="+mn-cs"/>
              </a:rPr>
              <a:t>rikas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naaber</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kellel</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oli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kolm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ilusat</a:t>
            </a:r>
            <a:r>
              <a:rPr lang="en-GB" sz="1200" kern="1200" dirty="0" smtClean="0">
                <a:solidFill>
                  <a:schemeClr val="tx1"/>
                </a:solidFill>
                <a:effectLst/>
                <a:latin typeface="+mn-lt"/>
                <a:ea typeface="+mn-ea"/>
                <a:cs typeface="+mn-cs"/>
              </a:rPr>
              <a:t> </a:t>
            </a:r>
            <a:r>
              <a:rPr lang="en-GB" sz="1200" u="sng" kern="1200" dirty="0" err="1" smtClean="0">
                <a:solidFill>
                  <a:schemeClr val="tx1"/>
                </a:solidFill>
                <a:effectLst/>
                <a:latin typeface="+mn-lt"/>
                <a:ea typeface="+mn-ea"/>
                <a:cs typeface="+mn-cs"/>
              </a:rPr>
              <a:t>teenijat</a:t>
            </a:r>
            <a:r>
              <a:rPr lang="en-GB" sz="1200" kern="1200" dirty="0" smtClean="0">
                <a:solidFill>
                  <a:schemeClr val="tx1"/>
                </a:solidFill>
                <a:effectLst/>
                <a:latin typeface="+mn-lt"/>
                <a:ea typeface="+mn-ea"/>
                <a:cs typeface="+mn-cs"/>
              </a:rPr>
              <a:t>. Need </a:t>
            </a:r>
            <a:r>
              <a:rPr lang="en-GB" sz="1200" kern="1200" dirty="0" err="1" smtClean="0">
                <a:solidFill>
                  <a:schemeClr val="tx1"/>
                </a:solidFill>
                <a:effectLst/>
                <a:latin typeface="+mn-lt"/>
                <a:ea typeface="+mn-ea"/>
                <a:cs typeface="+mn-cs"/>
              </a:rPr>
              <a:t>kolm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tütarlast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ei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olnud</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abielus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sest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nad</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olid</a:t>
            </a:r>
            <a:r>
              <a:rPr lang="en-GB" sz="1200" kern="1200" dirty="0" smtClean="0">
                <a:solidFill>
                  <a:schemeClr val="tx1"/>
                </a:solidFill>
                <a:effectLst/>
                <a:latin typeface="+mn-lt"/>
                <a:ea typeface="+mn-ea"/>
                <a:cs typeface="+mn-cs"/>
              </a:rPr>
              <a:t> </a:t>
            </a:r>
            <a:r>
              <a:rPr lang="en-GB" sz="1200" u="sng" kern="1200" dirty="0" err="1" smtClean="0">
                <a:solidFill>
                  <a:schemeClr val="tx1"/>
                </a:solidFill>
                <a:effectLst/>
                <a:latin typeface="+mn-lt"/>
                <a:ea typeface="+mn-ea"/>
                <a:cs typeface="+mn-cs"/>
              </a:rPr>
              <a:t>väga</a:t>
            </a:r>
            <a:r>
              <a:rPr lang="en-GB" sz="1200" u="sng" kern="1200" dirty="0" smtClean="0">
                <a:solidFill>
                  <a:schemeClr val="tx1"/>
                </a:solidFill>
                <a:effectLst/>
                <a:latin typeface="+mn-lt"/>
                <a:ea typeface="+mn-ea"/>
                <a:cs typeface="+mn-cs"/>
              </a:rPr>
              <a:t> </a:t>
            </a:r>
            <a:r>
              <a:rPr lang="en-GB" sz="1200" u="sng" kern="1200" dirty="0" err="1" smtClean="0">
                <a:solidFill>
                  <a:schemeClr val="tx1"/>
                </a:solidFill>
                <a:effectLst/>
                <a:latin typeface="+mn-lt"/>
                <a:ea typeface="+mn-ea"/>
                <a:cs typeface="+mn-cs"/>
              </a:rPr>
              <a:t>suurte</a:t>
            </a:r>
            <a:r>
              <a:rPr lang="en-GB" sz="1200" u="sng" kern="1200" dirty="0" smtClean="0">
                <a:solidFill>
                  <a:schemeClr val="tx1"/>
                </a:solidFill>
                <a:effectLst/>
                <a:latin typeface="+mn-lt"/>
                <a:ea typeface="+mn-ea"/>
                <a:cs typeface="+mn-cs"/>
              </a:rPr>
              <a:t> </a:t>
            </a:r>
            <a:r>
              <a:rPr lang="en-GB" sz="1200" u="sng" kern="1200" dirty="0" err="1" smtClean="0">
                <a:solidFill>
                  <a:schemeClr val="tx1"/>
                </a:solidFill>
                <a:effectLst/>
                <a:latin typeface="+mn-lt"/>
                <a:ea typeface="+mn-ea"/>
                <a:cs typeface="+mn-cs"/>
              </a:rPr>
              <a:t>varvastega</a:t>
            </a:r>
            <a:r>
              <a:rPr lang="en-GB" sz="1200" kern="1200" dirty="0" smtClean="0">
                <a:solidFill>
                  <a:schemeClr val="tx1"/>
                </a:solidFill>
                <a:effectLst/>
                <a:latin typeface="+mn-lt"/>
                <a:ea typeface="+mn-ea"/>
                <a:cs typeface="+mn-cs"/>
              </a:rPr>
              <a:t> ja </a:t>
            </a:r>
            <a:r>
              <a:rPr lang="en-GB" sz="1200" kern="1200" dirty="0" err="1" smtClean="0">
                <a:solidFill>
                  <a:schemeClr val="tx1"/>
                </a:solidFill>
                <a:effectLst/>
                <a:latin typeface="+mn-lt"/>
                <a:ea typeface="+mn-ea"/>
                <a:cs typeface="+mn-cs"/>
              </a:rPr>
              <a:t>neil</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ei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olnud</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kaasavara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Nikolaus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kuulis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sellest</a:t>
            </a:r>
            <a:r>
              <a:rPr lang="en-GB" sz="1200" kern="1200" dirty="0" smtClean="0">
                <a:solidFill>
                  <a:schemeClr val="tx1"/>
                </a:solidFill>
                <a:effectLst/>
                <a:latin typeface="+mn-lt"/>
                <a:ea typeface="+mn-ea"/>
                <a:cs typeface="+mn-cs"/>
              </a:rPr>
              <a:t> ja </a:t>
            </a:r>
            <a:r>
              <a:rPr lang="en-GB" sz="1200" kern="1200" dirty="0" err="1" smtClean="0">
                <a:solidFill>
                  <a:schemeClr val="tx1"/>
                </a:solidFill>
                <a:effectLst/>
                <a:latin typeface="+mn-lt"/>
                <a:ea typeface="+mn-ea"/>
                <a:cs typeface="+mn-cs"/>
              </a:rPr>
              <a:t>otsustas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tütarlapsed</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päästa</a:t>
            </a:r>
            <a:r>
              <a:rPr lang="en-GB" sz="1200" kern="1200" dirty="0" smtClean="0">
                <a:solidFill>
                  <a:schemeClr val="tx1"/>
                </a:solidFill>
                <a:effectLst/>
                <a:latin typeface="+mn-lt"/>
                <a:ea typeface="+mn-ea"/>
                <a:cs typeface="+mn-cs"/>
              </a:rPr>
              <a:t>. </a:t>
            </a:r>
            <a:r>
              <a:rPr lang="en-GB" sz="1200" u="sng" kern="1200" dirty="0" smtClean="0">
                <a:solidFill>
                  <a:schemeClr val="tx1"/>
                </a:solidFill>
                <a:effectLst/>
                <a:latin typeface="+mn-lt"/>
                <a:ea typeface="+mn-ea"/>
                <a:cs typeface="+mn-cs"/>
              </a:rPr>
              <a:t>Ta </a:t>
            </a:r>
            <a:r>
              <a:rPr lang="en-GB" sz="1200" u="sng" kern="1200" dirty="0" err="1" smtClean="0">
                <a:solidFill>
                  <a:schemeClr val="tx1"/>
                </a:solidFill>
                <a:effectLst/>
                <a:latin typeface="+mn-lt"/>
                <a:ea typeface="+mn-ea"/>
                <a:cs typeface="+mn-cs"/>
              </a:rPr>
              <a:t>pakkus</a:t>
            </a:r>
            <a:r>
              <a:rPr lang="en-GB" sz="1200" u="sng" kern="1200" dirty="0" smtClean="0">
                <a:solidFill>
                  <a:schemeClr val="tx1"/>
                </a:solidFill>
                <a:effectLst/>
                <a:latin typeface="+mn-lt"/>
                <a:ea typeface="+mn-ea"/>
                <a:cs typeface="+mn-cs"/>
              </a:rPr>
              <a:t> </a:t>
            </a:r>
            <a:r>
              <a:rPr lang="en-GB" sz="1200" u="sng" kern="1200" dirty="0" err="1" smtClean="0">
                <a:solidFill>
                  <a:schemeClr val="tx1"/>
                </a:solidFill>
                <a:effectLst/>
                <a:latin typeface="+mn-lt"/>
                <a:ea typeface="+mn-ea"/>
                <a:cs typeface="+mn-cs"/>
              </a:rPr>
              <a:t>naabrimehele</a:t>
            </a:r>
            <a:r>
              <a:rPr lang="en-GB" sz="1200" u="sng" kern="1200" dirty="0" smtClean="0">
                <a:solidFill>
                  <a:schemeClr val="tx1"/>
                </a:solidFill>
                <a:effectLst/>
                <a:latin typeface="+mn-lt"/>
                <a:ea typeface="+mn-ea"/>
                <a:cs typeface="+mn-cs"/>
              </a:rPr>
              <a:t> </a:t>
            </a:r>
            <a:r>
              <a:rPr lang="en-GB" sz="1200" u="sng" kern="1200" dirty="0" err="1" smtClean="0">
                <a:solidFill>
                  <a:schemeClr val="tx1"/>
                </a:solidFill>
                <a:effectLst/>
                <a:latin typeface="+mn-lt"/>
                <a:ea typeface="+mn-ea"/>
                <a:cs typeface="+mn-cs"/>
              </a:rPr>
              <a:t>teenistust</a:t>
            </a:r>
            <a:r>
              <a:rPr lang="en-GB" sz="1200" u="sng" kern="1200" dirty="0" smtClean="0">
                <a:solidFill>
                  <a:schemeClr val="tx1"/>
                </a:solidFill>
                <a:effectLst/>
                <a:latin typeface="+mn-lt"/>
                <a:ea typeface="+mn-ea"/>
                <a:cs typeface="+mn-cs"/>
              </a:rPr>
              <a:t> – </a:t>
            </a:r>
            <a:r>
              <a:rPr lang="en-GB" sz="1200" u="sng" kern="1200" dirty="0" err="1" smtClean="0">
                <a:solidFill>
                  <a:schemeClr val="tx1"/>
                </a:solidFill>
                <a:effectLst/>
                <a:latin typeface="+mn-lt"/>
                <a:ea typeface="+mn-ea"/>
                <a:cs typeface="+mn-cs"/>
              </a:rPr>
              <a:t>tööd</a:t>
            </a:r>
            <a:r>
              <a:rPr lang="en-GB" sz="1200" u="sng" kern="1200" dirty="0" smtClean="0">
                <a:solidFill>
                  <a:schemeClr val="tx1"/>
                </a:solidFill>
                <a:effectLst/>
                <a:latin typeface="+mn-lt"/>
                <a:ea typeface="+mn-ea"/>
                <a:cs typeface="+mn-cs"/>
              </a:rPr>
              <a:t> </a:t>
            </a:r>
            <a:r>
              <a:rPr lang="en-GB" sz="1200" u="sng" kern="1200" dirty="0" err="1" smtClean="0">
                <a:solidFill>
                  <a:schemeClr val="tx1"/>
                </a:solidFill>
                <a:effectLst/>
                <a:latin typeface="+mn-lt"/>
                <a:ea typeface="+mn-ea"/>
                <a:cs typeface="+mn-cs"/>
              </a:rPr>
              <a:t>päkapikuna</a:t>
            </a:r>
            <a:r>
              <a:rPr lang="en-GB" sz="1200" u="sng" kern="1200" dirty="0" smtClean="0">
                <a:solidFill>
                  <a:schemeClr val="tx1"/>
                </a:solidFill>
                <a:effectLst/>
                <a:latin typeface="+mn-lt"/>
                <a:ea typeface="+mn-ea"/>
                <a:cs typeface="+mn-cs"/>
              </a:rPr>
              <a:t>, et </a:t>
            </a:r>
            <a:r>
              <a:rPr lang="en-GB" sz="1200" u="sng" kern="1200" dirty="0" err="1" smtClean="0">
                <a:solidFill>
                  <a:schemeClr val="tx1"/>
                </a:solidFill>
                <a:effectLst/>
                <a:latin typeface="+mn-lt"/>
                <a:ea typeface="+mn-ea"/>
                <a:cs typeface="+mn-cs"/>
              </a:rPr>
              <a:t>tütardele</a:t>
            </a:r>
            <a:r>
              <a:rPr lang="en-GB" sz="1200" u="sng" kern="1200" dirty="0" smtClean="0">
                <a:solidFill>
                  <a:schemeClr val="tx1"/>
                </a:solidFill>
                <a:effectLst/>
                <a:latin typeface="+mn-lt"/>
                <a:ea typeface="+mn-ea"/>
                <a:cs typeface="+mn-cs"/>
              </a:rPr>
              <a:t> </a:t>
            </a:r>
            <a:r>
              <a:rPr lang="en-GB" sz="1200" u="sng" kern="1200" dirty="0" err="1" smtClean="0">
                <a:solidFill>
                  <a:schemeClr val="tx1"/>
                </a:solidFill>
                <a:effectLst/>
                <a:latin typeface="+mn-lt"/>
                <a:ea typeface="+mn-ea"/>
                <a:cs typeface="+mn-cs"/>
              </a:rPr>
              <a:t>kaasavaraks</a:t>
            </a:r>
            <a:r>
              <a:rPr lang="en-GB" sz="1200" u="sng" kern="1200" dirty="0" smtClean="0">
                <a:solidFill>
                  <a:schemeClr val="tx1"/>
                </a:solidFill>
                <a:effectLst/>
                <a:latin typeface="+mn-lt"/>
                <a:ea typeface="+mn-ea"/>
                <a:cs typeface="+mn-cs"/>
              </a:rPr>
              <a:t> </a:t>
            </a:r>
            <a:r>
              <a:rPr lang="en-GB" sz="1200" u="sng" kern="1200" dirty="0" err="1" smtClean="0">
                <a:solidFill>
                  <a:schemeClr val="tx1"/>
                </a:solidFill>
                <a:effectLst/>
                <a:latin typeface="+mn-lt"/>
                <a:ea typeface="+mn-ea"/>
                <a:cs typeface="+mn-cs"/>
              </a:rPr>
              <a:t>raha</a:t>
            </a:r>
            <a:r>
              <a:rPr lang="en-GB" sz="1200" u="sng" kern="1200" dirty="0" smtClean="0">
                <a:solidFill>
                  <a:schemeClr val="tx1"/>
                </a:solidFill>
                <a:effectLst/>
                <a:latin typeface="+mn-lt"/>
                <a:ea typeface="+mn-ea"/>
                <a:cs typeface="+mn-cs"/>
              </a:rPr>
              <a:t> </a:t>
            </a:r>
            <a:r>
              <a:rPr lang="en-GB" sz="1200" u="sng" kern="1200" dirty="0" err="1" smtClean="0">
                <a:solidFill>
                  <a:schemeClr val="tx1"/>
                </a:solidFill>
                <a:effectLst/>
                <a:latin typeface="+mn-lt"/>
                <a:ea typeface="+mn-ea"/>
                <a:cs typeface="+mn-cs"/>
              </a:rPr>
              <a:t>saada</a:t>
            </a:r>
            <a:r>
              <a:rPr lang="en-GB" sz="1200" u="sng"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Nikolaus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hiilis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öösel</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salaja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naabrimehe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maja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juurde</a:t>
            </a:r>
            <a:r>
              <a:rPr lang="en-GB" sz="1200" kern="1200" dirty="0" smtClean="0">
                <a:solidFill>
                  <a:schemeClr val="tx1"/>
                </a:solidFill>
                <a:effectLst/>
                <a:latin typeface="+mn-lt"/>
                <a:ea typeface="+mn-ea"/>
                <a:cs typeface="+mn-cs"/>
              </a:rPr>
              <a:t> ja </a:t>
            </a:r>
            <a:r>
              <a:rPr lang="en-GB" sz="1200" kern="1200" dirty="0" err="1" smtClean="0">
                <a:solidFill>
                  <a:schemeClr val="tx1"/>
                </a:solidFill>
                <a:effectLst/>
                <a:latin typeface="+mn-lt"/>
                <a:ea typeface="+mn-ea"/>
                <a:cs typeface="+mn-cs"/>
              </a:rPr>
              <a:t>viskas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aknast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sisse</a:t>
            </a:r>
            <a:r>
              <a:rPr lang="en-GB" sz="1200" kern="1200" dirty="0" smtClean="0">
                <a:solidFill>
                  <a:schemeClr val="tx1"/>
                </a:solidFill>
                <a:effectLst/>
                <a:latin typeface="+mn-lt"/>
                <a:ea typeface="+mn-ea"/>
                <a:cs typeface="+mn-cs"/>
              </a:rPr>
              <a:t> </a:t>
            </a:r>
            <a:r>
              <a:rPr lang="en-GB" sz="1200" u="sng" kern="1200" dirty="0" err="1" smtClean="0">
                <a:solidFill>
                  <a:schemeClr val="tx1"/>
                </a:solidFill>
                <a:effectLst/>
                <a:latin typeface="+mn-lt"/>
                <a:ea typeface="+mn-ea"/>
                <a:cs typeface="+mn-cs"/>
              </a:rPr>
              <a:t>mustad</a:t>
            </a:r>
            <a:r>
              <a:rPr lang="en-GB" sz="1200" u="sng" kern="1200" dirty="0" smtClean="0">
                <a:solidFill>
                  <a:schemeClr val="tx1"/>
                </a:solidFill>
                <a:effectLst/>
                <a:latin typeface="+mn-lt"/>
                <a:ea typeface="+mn-ea"/>
                <a:cs typeface="+mn-cs"/>
              </a:rPr>
              <a:t> </a:t>
            </a:r>
            <a:r>
              <a:rPr lang="en-GB" sz="1200" u="sng" kern="1200" dirty="0" err="1" smtClean="0">
                <a:solidFill>
                  <a:schemeClr val="tx1"/>
                </a:solidFill>
                <a:effectLst/>
                <a:latin typeface="+mn-lt"/>
                <a:ea typeface="+mn-ea"/>
                <a:cs typeface="+mn-cs"/>
              </a:rPr>
              <a:t>sokid</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Mees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leidis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kingituse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hommikul</a:t>
            </a:r>
            <a:r>
              <a:rPr lang="en-GB" sz="1200" kern="1200" dirty="0" smtClean="0">
                <a:solidFill>
                  <a:schemeClr val="tx1"/>
                </a:solidFill>
                <a:effectLst/>
                <a:latin typeface="+mn-lt"/>
                <a:ea typeface="+mn-ea"/>
                <a:cs typeface="+mn-cs"/>
              </a:rPr>
              <a:t> ja </a:t>
            </a:r>
            <a:r>
              <a:rPr lang="en-GB" sz="1200" kern="1200" dirty="0" err="1" smtClean="0">
                <a:solidFill>
                  <a:schemeClr val="tx1"/>
                </a:solidFill>
                <a:effectLst/>
                <a:latin typeface="+mn-lt"/>
                <a:ea typeface="+mn-ea"/>
                <a:cs typeface="+mn-cs"/>
              </a:rPr>
              <a:t>sai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vanima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tütre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mehele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panna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Järgneval</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ööl</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viskas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Nikolaus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naabrimehe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aknast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sisse</a:t>
            </a:r>
            <a:r>
              <a:rPr lang="en-GB" sz="1200" kern="1200" dirty="0" smtClean="0">
                <a:solidFill>
                  <a:schemeClr val="tx1"/>
                </a:solidFill>
                <a:effectLst/>
                <a:latin typeface="+mn-lt"/>
                <a:ea typeface="+mn-ea"/>
                <a:cs typeface="+mn-cs"/>
              </a:rPr>
              <a:t> </a:t>
            </a:r>
            <a:r>
              <a:rPr lang="en-GB" sz="1200" u="sng" kern="1200" dirty="0" err="1" smtClean="0">
                <a:solidFill>
                  <a:schemeClr val="tx1"/>
                </a:solidFill>
                <a:effectLst/>
                <a:latin typeface="+mn-lt"/>
                <a:ea typeface="+mn-ea"/>
                <a:cs typeface="+mn-cs"/>
              </a:rPr>
              <a:t>puuksupulbrit</a:t>
            </a:r>
            <a:r>
              <a:rPr lang="en-GB" sz="1200" u="sng"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ning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nüüd</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sai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abielluda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keskmine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tütar</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Neidude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isa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otsustas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kolmandal</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ööl</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ärkvele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jääda</a:t>
            </a:r>
            <a:r>
              <a:rPr lang="en-GB" sz="1200" kern="1200" dirty="0" smtClean="0">
                <a:solidFill>
                  <a:schemeClr val="tx1"/>
                </a:solidFill>
                <a:effectLst/>
                <a:latin typeface="+mn-lt"/>
                <a:ea typeface="+mn-ea"/>
                <a:cs typeface="+mn-cs"/>
              </a:rPr>
              <a:t>. </a:t>
            </a:r>
            <a:r>
              <a:rPr lang="en-GB" sz="1200" u="sng" kern="1200" dirty="0" err="1" smtClean="0">
                <a:solidFill>
                  <a:schemeClr val="tx1"/>
                </a:solidFill>
                <a:effectLst/>
                <a:latin typeface="+mn-lt"/>
                <a:ea typeface="+mn-ea"/>
                <a:cs typeface="+mn-cs"/>
              </a:rPr>
              <a:t>Mees</a:t>
            </a:r>
            <a:r>
              <a:rPr lang="en-GB" sz="1200" u="sng" kern="1200" dirty="0" smtClean="0">
                <a:solidFill>
                  <a:schemeClr val="tx1"/>
                </a:solidFill>
                <a:effectLst/>
                <a:latin typeface="+mn-lt"/>
                <a:ea typeface="+mn-ea"/>
                <a:cs typeface="+mn-cs"/>
              </a:rPr>
              <a:t> </a:t>
            </a:r>
            <a:r>
              <a:rPr lang="en-GB" sz="1200" u="sng" kern="1200" dirty="0" err="1" smtClean="0">
                <a:solidFill>
                  <a:schemeClr val="tx1"/>
                </a:solidFill>
                <a:effectLst/>
                <a:latin typeface="+mn-lt"/>
                <a:ea typeface="+mn-ea"/>
                <a:cs typeface="+mn-cs"/>
              </a:rPr>
              <a:t>seadis</a:t>
            </a:r>
            <a:r>
              <a:rPr lang="en-GB" sz="1200" u="sng" kern="1200" dirty="0" smtClean="0">
                <a:solidFill>
                  <a:schemeClr val="tx1"/>
                </a:solidFill>
                <a:effectLst/>
                <a:latin typeface="+mn-lt"/>
                <a:ea typeface="+mn-ea"/>
                <a:cs typeface="+mn-cs"/>
              </a:rPr>
              <a:t> </a:t>
            </a:r>
            <a:r>
              <a:rPr lang="en-GB" sz="1200" u="sng" kern="1200" dirty="0" err="1" smtClean="0">
                <a:solidFill>
                  <a:schemeClr val="tx1"/>
                </a:solidFill>
                <a:effectLst/>
                <a:latin typeface="+mn-lt"/>
                <a:ea typeface="+mn-ea"/>
                <a:cs typeface="+mn-cs"/>
              </a:rPr>
              <a:t>üles</a:t>
            </a:r>
            <a:r>
              <a:rPr lang="en-GB" sz="1200" u="sng" kern="1200" dirty="0" smtClean="0">
                <a:solidFill>
                  <a:schemeClr val="tx1"/>
                </a:solidFill>
                <a:effectLst/>
                <a:latin typeface="+mn-lt"/>
                <a:ea typeface="+mn-ea"/>
                <a:cs typeface="+mn-cs"/>
              </a:rPr>
              <a:t> </a:t>
            </a:r>
            <a:r>
              <a:rPr lang="en-GB" sz="1200" u="sng" kern="1200" dirty="0" err="1" smtClean="0">
                <a:solidFill>
                  <a:schemeClr val="tx1"/>
                </a:solidFill>
                <a:effectLst/>
                <a:latin typeface="+mn-lt"/>
                <a:ea typeface="+mn-ea"/>
                <a:cs typeface="+mn-cs"/>
              </a:rPr>
              <a:t>hiirelõksu</a:t>
            </a:r>
            <a:r>
              <a:rPr lang="en-GB" sz="1200" kern="1200" dirty="0" smtClean="0">
                <a:solidFill>
                  <a:schemeClr val="tx1"/>
                </a:solidFill>
                <a:effectLst/>
                <a:latin typeface="+mn-lt"/>
                <a:ea typeface="+mn-ea"/>
                <a:cs typeface="+mn-cs"/>
              </a:rPr>
              <a:t> ja </a:t>
            </a:r>
            <a:r>
              <a:rPr lang="en-GB" sz="1200" kern="1200" dirty="0" err="1" smtClean="0">
                <a:solidFill>
                  <a:schemeClr val="tx1"/>
                </a:solidFill>
                <a:effectLst/>
                <a:latin typeface="+mn-lt"/>
                <a:ea typeface="+mn-ea"/>
                <a:cs typeface="+mn-cs"/>
              </a:rPr>
              <a:t>kui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Nikolaus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kolmandal</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ööl</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tuli</a:t>
            </a:r>
            <a:r>
              <a:rPr lang="en-GB" sz="1200" kern="1200" dirty="0" smtClean="0">
                <a:solidFill>
                  <a:schemeClr val="tx1"/>
                </a:solidFill>
                <a:effectLst/>
                <a:latin typeface="+mn-lt"/>
                <a:ea typeface="+mn-ea"/>
                <a:cs typeface="+mn-cs"/>
              </a:rPr>
              <a:t>, </a:t>
            </a:r>
            <a:r>
              <a:rPr lang="en-GB" sz="1200" u="sng" kern="1200" dirty="0" err="1" smtClean="0">
                <a:solidFill>
                  <a:schemeClr val="tx1"/>
                </a:solidFill>
                <a:effectLst/>
                <a:latin typeface="+mn-lt"/>
                <a:ea typeface="+mn-ea"/>
                <a:cs typeface="+mn-cs"/>
              </a:rPr>
              <a:t>püüdis</a:t>
            </a:r>
            <a:r>
              <a:rPr lang="en-GB" sz="1200" u="sng" kern="1200" dirty="0" smtClean="0">
                <a:solidFill>
                  <a:schemeClr val="tx1"/>
                </a:solidFill>
                <a:effectLst/>
                <a:latin typeface="+mn-lt"/>
                <a:ea typeface="+mn-ea"/>
                <a:cs typeface="+mn-cs"/>
              </a:rPr>
              <a:t> </a:t>
            </a:r>
            <a:r>
              <a:rPr lang="en-GB" sz="1200" u="sng" kern="1200" dirty="0" err="1" smtClean="0">
                <a:solidFill>
                  <a:schemeClr val="tx1"/>
                </a:solidFill>
                <a:effectLst/>
                <a:latin typeface="+mn-lt"/>
                <a:ea typeface="+mn-ea"/>
                <a:cs typeface="+mn-cs"/>
              </a:rPr>
              <a:t>naabrimees</a:t>
            </a:r>
            <a:r>
              <a:rPr lang="en-GB" sz="1200" u="sng" kern="1200" dirty="0" smtClean="0">
                <a:solidFill>
                  <a:schemeClr val="tx1"/>
                </a:solidFill>
                <a:effectLst/>
                <a:latin typeface="+mn-lt"/>
                <a:ea typeface="+mn-ea"/>
                <a:cs typeface="+mn-cs"/>
              </a:rPr>
              <a:t> ta </a:t>
            </a:r>
            <a:r>
              <a:rPr lang="en-GB" sz="1200" u="sng" kern="1200" dirty="0" err="1" smtClean="0">
                <a:solidFill>
                  <a:schemeClr val="tx1"/>
                </a:solidFill>
                <a:effectLst/>
                <a:latin typeface="+mn-lt"/>
                <a:ea typeface="+mn-ea"/>
                <a:cs typeface="+mn-cs"/>
              </a:rPr>
              <a:t>kinni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Tütarlaste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isa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tundis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Nikolause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ära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ning</a:t>
            </a:r>
            <a:r>
              <a:rPr lang="en-GB" sz="1200" kern="1200" dirty="0" smtClean="0">
                <a:solidFill>
                  <a:schemeClr val="tx1"/>
                </a:solidFill>
                <a:effectLst/>
                <a:latin typeface="+mn-lt"/>
                <a:ea typeface="+mn-ea"/>
                <a:cs typeface="+mn-cs"/>
              </a:rPr>
              <a:t> </a:t>
            </a:r>
            <a:r>
              <a:rPr lang="en-GB" sz="1200" u="sng" kern="1200" dirty="0" err="1" smtClean="0">
                <a:solidFill>
                  <a:schemeClr val="tx1"/>
                </a:solidFill>
                <a:effectLst/>
                <a:latin typeface="+mn-lt"/>
                <a:ea typeface="+mn-ea"/>
                <a:cs typeface="+mn-cs"/>
              </a:rPr>
              <a:t>palus</a:t>
            </a:r>
            <a:r>
              <a:rPr lang="en-GB" sz="1200" u="sng" kern="1200" dirty="0" smtClean="0">
                <a:solidFill>
                  <a:schemeClr val="tx1"/>
                </a:solidFill>
                <a:effectLst/>
                <a:latin typeface="+mn-lt"/>
                <a:ea typeface="+mn-ea"/>
                <a:cs typeface="+mn-cs"/>
              </a:rPr>
              <a:t> </a:t>
            </a:r>
            <a:r>
              <a:rPr lang="en-GB" sz="1200" u="sng" kern="1200" dirty="0" err="1" smtClean="0">
                <a:solidFill>
                  <a:schemeClr val="tx1"/>
                </a:solidFill>
                <a:effectLst/>
                <a:latin typeface="+mn-lt"/>
                <a:ea typeface="+mn-ea"/>
                <a:cs typeface="+mn-cs"/>
              </a:rPr>
              <a:t>lõksu</a:t>
            </a:r>
            <a:r>
              <a:rPr lang="en-GB" sz="1200" u="sng" kern="1200" dirty="0" smtClean="0">
                <a:solidFill>
                  <a:schemeClr val="tx1"/>
                </a:solidFill>
                <a:effectLst/>
                <a:latin typeface="+mn-lt"/>
                <a:ea typeface="+mn-ea"/>
                <a:cs typeface="+mn-cs"/>
              </a:rPr>
              <a:t> </a:t>
            </a:r>
            <a:r>
              <a:rPr lang="en-GB" sz="1200" u="sng" kern="1200" dirty="0" err="1" smtClean="0">
                <a:solidFill>
                  <a:schemeClr val="tx1"/>
                </a:solidFill>
                <a:effectLst/>
                <a:latin typeface="+mn-lt"/>
                <a:ea typeface="+mn-ea"/>
                <a:cs typeface="+mn-cs"/>
              </a:rPr>
              <a:t>pärast</a:t>
            </a:r>
            <a:r>
              <a:rPr lang="en-GB" sz="1200" u="sng" kern="1200" dirty="0" smtClean="0">
                <a:solidFill>
                  <a:schemeClr val="tx1"/>
                </a:solidFill>
                <a:effectLst/>
                <a:latin typeface="+mn-lt"/>
                <a:ea typeface="+mn-ea"/>
                <a:cs typeface="+mn-cs"/>
              </a:rPr>
              <a:t> </a:t>
            </a:r>
            <a:r>
              <a:rPr lang="en-GB" sz="1200" u="sng" kern="1200" dirty="0" err="1" smtClean="0">
                <a:solidFill>
                  <a:schemeClr val="tx1"/>
                </a:solidFill>
                <a:effectLst/>
                <a:latin typeface="+mn-lt"/>
                <a:ea typeface="+mn-ea"/>
                <a:cs typeface="+mn-cs"/>
              </a:rPr>
              <a:t>põlvitades</a:t>
            </a:r>
            <a:r>
              <a:rPr lang="en-GB" sz="1200" u="sng" kern="1200" dirty="0" smtClean="0">
                <a:solidFill>
                  <a:schemeClr val="tx1"/>
                </a:solidFill>
                <a:effectLst/>
                <a:latin typeface="+mn-lt"/>
                <a:ea typeface="+mn-ea"/>
                <a:cs typeface="+mn-cs"/>
              </a:rPr>
              <a:t> </a:t>
            </a:r>
            <a:r>
              <a:rPr lang="en-GB" sz="1200" u="sng" kern="1200" dirty="0" err="1" smtClean="0">
                <a:solidFill>
                  <a:schemeClr val="tx1"/>
                </a:solidFill>
                <a:effectLst/>
                <a:latin typeface="+mn-lt"/>
                <a:ea typeface="+mn-ea"/>
                <a:cs typeface="+mn-cs"/>
              </a:rPr>
              <a:t>andeks</a:t>
            </a:r>
            <a:r>
              <a:rPr lang="en-GB"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DB12B2-FF2A-4745-98D8-BA8CE81FD938}" type="slidenum">
              <a:rPr lang="en-US" smtClean="0"/>
              <a:t>11</a:t>
            </a:fld>
            <a:endParaRPr lang="en-US"/>
          </a:p>
        </p:txBody>
      </p:sp>
    </p:spTree>
    <p:extLst>
      <p:ext uri="{BB962C8B-B14F-4D97-AF65-F5344CB8AC3E}">
        <p14:creationId xmlns:p14="http://schemas.microsoft.com/office/powerpoint/2010/main" val="2101389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KEEL JA KÕNE</a:t>
            </a:r>
          </a:p>
          <a:p>
            <a:pPr lvl="0"/>
            <a:r>
              <a:rPr lang="en-GB" sz="1200" b="1" kern="1200" dirty="0" smtClean="0">
                <a:solidFill>
                  <a:schemeClr val="tx1"/>
                </a:solidFill>
                <a:effectLst/>
                <a:latin typeface="+mn-lt"/>
                <a:ea typeface="+mn-ea"/>
                <a:cs typeface="+mn-cs"/>
              </a:rPr>
              <a:t>2. </a:t>
            </a:r>
            <a:r>
              <a:rPr lang="en-GB" sz="1200" b="1" kern="1200" dirty="0" err="1" smtClean="0">
                <a:solidFill>
                  <a:schemeClr val="tx1"/>
                </a:solidFill>
                <a:effectLst/>
                <a:latin typeface="+mn-lt"/>
                <a:ea typeface="+mn-ea"/>
                <a:cs typeface="+mn-cs"/>
              </a:rPr>
              <a:t>Grammatikaharjutus</a:t>
            </a:r>
            <a:r>
              <a:rPr lang="en-GB" sz="1200" b="1" kern="1200" dirty="0" smtClean="0">
                <a:solidFill>
                  <a:schemeClr val="tx1"/>
                </a:solidFill>
                <a:effectLst/>
                <a:latin typeface="+mn-lt"/>
                <a:ea typeface="+mn-ea"/>
                <a:cs typeface="+mn-cs"/>
              </a:rPr>
              <a:t>: </a:t>
            </a:r>
            <a:r>
              <a:rPr lang="en-GB" sz="1200" b="1" kern="1200" cap="all" dirty="0" err="1" smtClean="0">
                <a:solidFill>
                  <a:schemeClr val="tx1"/>
                </a:solidFill>
                <a:effectLst/>
                <a:latin typeface="+mn-lt"/>
                <a:ea typeface="+mn-ea"/>
                <a:cs typeface="+mn-cs"/>
              </a:rPr>
              <a:t>Nikolause</a:t>
            </a:r>
            <a:r>
              <a:rPr lang="en-GB" sz="1200" b="1" kern="1200" cap="all" dirty="0" smtClean="0">
                <a:solidFill>
                  <a:schemeClr val="tx1"/>
                </a:solidFill>
                <a:effectLst/>
                <a:latin typeface="+mn-lt"/>
                <a:ea typeface="+mn-ea"/>
                <a:cs typeface="+mn-cs"/>
              </a:rPr>
              <a:t> </a:t>
            </a:r>
            <a:r>
              <a:rPr lang="en-GB" sz="1200" b="1" kern="1200" cap="all" dirty="0" err="1" smtClean="0">
                <a:solidFill>
                  <a:schemeClr val="tx1"/>
                </a:solidFill>
                <a:effectLst/>
                <a:latin typeface="+mn-lt"/>
                <a:ea typeface="+mn-ea"/>
                <a:cs typeface="+mn-cs"/>
              </a:rPr>
              <a:t>legendide</a:t>
            </a:r>
            <a:r>
              <a:rPr lang="en-GB" sz="1200" b="1" kern="1200" cap="all" dirty="0" smtClean="0">
                <a:solidFill>
                  <a:schemeClr val="tx1"/>
                </a:solidFill>
                <a:effectLst/>
                <a:latin typeface="+mn-lt"/>
                <a:ea typeface="+mn-ea"/>
                <a:cs typeface="+mn-cs"/>
              </a:rPr>
              <a:t> </a:t>
            </a:r>
            <a:r>
              <a:rPr lang="en-GB" sz="1200" b="1" kern="1200" cap="all" dirty="0" err="1" smtClean="0">
                <a:solidFill>
                  <a:schemeClr val="tx1"/>
                </a:solidFill>
                <a:effectLst/>
                <a:latin typeface="+mn-lt"/>
                <a:ea typeface="+mn-ea"/>
                <a:cs typeface="+mn-cs"/>
              </a:rPr>
              <a:t>neljas</a:t>
            </a:r>
            <a:r>
              <a:rPr lang="en-GB" sz="1200" b="1" kern="1200" cap="all" dirty="0" smtClean="0">
                <a:solidFill>
                  <a:schemeClr val="tx1"/>
                </a:solidFill>
                <a:effectLst/>
                <a:latin typeface="+mn-lt"/>
                <a:ea typeface="+mn-ea"/>
                <a:cs typeface="+mn-cs"/>
              </a:rPr>
              <a:t> </a:t>
            </a:r>
            <a:r>
              <a:rPr lang="en-GB" sz="1200" b="1" kern="1200" cap="all" dirty="0" err="1" smtClean="0">
                <a:solidFill>
                  <a:schemeClr val="tx1"/>
                </a:solidFill>
                <a:effectLst/>
                <a:latin typeface="+mn-lt"/>
                <a:ea typeface="+mn-ea"/>
                <a:cs typeface="+mn-cs"/>
              </a:rPr>
              <a:t>pilt</a:t>
            </a:r>
            <a:r>
              <a:rPr lang="en-GB" sz="1200" b="1" kern="1200" cap="all" dirty="0" smtClean="0">
                <a:solidFill>
                  <a:schemeClr val="tx1"/>
                </a:solidFill>
                <a:effectLst/>
                <a:latin typeface="+mn-lt"/>
                <a:ea typeface="+mn-ea"/>
                <a:cs typeface="+mn-cs"/>
              </a:rPr>
              <a:t>.</a:t>
            </a:r>
            <a:r>
              <a:rPr lang="en-GB"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b="1" kern="1200" dirty="0" err="1" smtClean="0">
                <a:solidFill>
                  <a:schemeClr val="tx1"/>
                </a:solidFill>
                <a:effectLst/>
                <a:latin typeface="+mn-lt"/>
                <a:ea typeface="+mn-ea"/>
                <a:cs typeface="+mn-cs"/>
              </a:rPr>
              <a:t>Õpetaja</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loeb</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ette</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grammatikavigadega</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teksti</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ning</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õpilased</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parandavad</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lausete</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kaupa</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vigu</a:t>
            </a:r>
            <a:r>
              <a:rPr lang="en-GB"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Link: </a:t>
            </a:r>
            <a:r>
              <a:rPr lang="en-GB" sz="1200" kern="1200" dirty="0" err="1" smtClean="0">
                <a:solidFill>
                  <a:schemeClr val="tx1"/>
                </a:solidFill>
                <a:effectLst/>
                <a:latin typeface="+mn-lt"/>
                <a:ea typeface="+mn-ea"/>
                <a:cs typeface="+mn-cs"/>
              </a:rPr>
              <a:t>Nikolause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legendide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neljas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pilt</a:t>
            </a:r>
            <a:r>
              <a:rPr lang="en-GB" sz="1200" kern="1200" dirty="0" smtClean="0">
                <a:solidFill>
                  <a:schemeClr val="tx1"/>
                </a:solidFill>
                <a:effectLst/>
                <a:latin typeface="+mn-lt"/>
                <a:ea typeface="+mn-ea"/>
                <a:cs typeface="+mn-cs"/>
              </a:rPr>
              <a:t> </a:t>
            </a:r>
            <a:r>
              <a:rPr lang="en-GB" sz="1200" u="sng" kern="1200" dirty="0" smtClean="0">
                <a:solidFill>
                  <a:schemeClr val="tx1"/>
                </a:solidFill>
                <a:effectLst/>
                <a:latin typeface="+mn-lt"/>
                <a:ea typeface="+mn-ea"/>
                <a:cs typeface="+mn-cs"/>
                <a:hlinkClick r:id="rId3"/>
              </a:rPr>
              <a:t>http://rode.ekm.ee/niguliste-est.html#T2N4</a:t>
            </a:r>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Laev</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oli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suure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tormi</a:t>
            </a:r>
            <a:r>
              <a:rPr lang="en-GB" sz="1200" kern="1200" dirty="0" smtClean="0">
                <a:solidFill>
                  <a:schemeClr val="tx1"/>
                </a:solidFill>
                <a:effectLst/>
                <a:latin typeface="+mn-lt"/>
                <a:ea typeface="+mn-ea"/>
                <a:cs typeface="+mn-cs"/>
              </a:rPr>
              <a:t> </a:t>
            </a:r>
            <a:r>
              <a:rPr lang="en-GB" sz="1200" u="sng" kern="1200" dirty="0" err="1" smtClean="0">
                <a:solidFill>
                  <a:schemeClr val="tx1"/>
                </a:solidFill>
                <a:effectLst/>
                <a:latin typeface="+mn-lt"/>
                <a:ea typeface="+mn-ea"/>
                <a:cs typeface="+mn-cs"/>
              </a:rPr>
              <a:t>jalga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jäänud</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Meremehed</a:t>
            </a:r>
            <a:r>
              <a:rPr lang="en-GB" sz="1200" kern="1200" dirty="0" smtClean="0">
                <a:solidFill>
                  <a:schemeClr val="tx1"/>
                </a:solidFill>
                <a:effectLst/>
                <a:latin typeface="+mn-lt"/>
                <a:ea typeface="+mn-ea"/>
                <a:cs typeface="+mn-cs"/>
              </a:rPr>
              <a:t> </a:t>
            </a:r>
            <a:r>
              <a:rPr lang="en-GB" sz="1200" u="sng" kern="1200" dirty="0" err="1" smtClean="0">
                <a:solidFill>
                  <a:schemeClr val="tx1"/>
                </a:solidFill>
                <a:effectLst/>
                <a:latin typeface="+mn-lt"/>
                <a:ea typeface="+mn-ea"/>
                <a:cs typeface="+mn-cs"/>
              </a:rPr>
              <a:t>viskan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varandust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laevast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välja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Üks</a:t>
            </a:r>
            <a:r>
              <a:rPr lang="en-GB" sz="1200" kern="1200" dirty="0" smtClean="0">
                <a:solidFill>
                  <a:schemeClr val="tx1"/>
                </a:solidFill>
                <a:effectLst/>
                <a:latin typeface="+mn-lt"/>
                <a:ea typeface="+mn-ea"/>
                <a:cs typeface="+mn-cs"/>
              </a:rPr>
              <a:t> </a:t>
            </a:r>
            <a:r>
              <a:rPr lang="en-GB" sz="1200" u="sng" kern="1200" dirty="0" err="1" smtClean="0">
                <a:solidFill>
                  <a:schemeClr val="tx1"/>
                </a:solidFill>
                <a:effectLst/>
                <a:latin typeface="+mn-lt"/>
                <a:ea typeface="+mn-ea"/>
                <a:cs typeface="+mn-cs"/>
              </a:rPr>
              <a:t>meremehed</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palvetas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Nikolause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poole</a:t>
            </a:r>
            <a:r>
              <a:rPr lang="en-GB" sz="1200" kern="1200" dirty="0" smtClean="0">
                <a:solidFill>
                  <a:schemeClr val="tx1"/>
                </a:solidFill>
                <a:effectLst/>
                <a:latin typeface="+mn-lt"/>
                <a:ea typeface="+mn-ea"/>
                <a:cs typeface="+mn-cs"/>
              </a:rPr>
              <a:t>. Ta </a:t>
            </a:r>
            <a:r>
              <a:rPr lang="en-GB" sz="1200" u="sng" kern="1200" dirty="0" err="1" smtClean="0">
                <a:solidFill>
                  <a:schemeClr val="tx1"/>
                </a:solidFill>
                <a:effectLst/>
                <a:latin typeface="+mn-lt"/>
                <a:ea typeface="+mn-ea"/>
                <a:cs typeface="+mn-cs"/>
              </a:rPr>
              <a:t>palume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abi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Nikolause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käest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Nikolaus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tuli</a:t>
            </a:r>
            <a:r>
              <a:rPr lang="en-GB" sz="1200" kern="1200" dirty="0" smtClean="0">
                <a:solidFill>
                  <a:schemeClr val="tx1"/>
                </a:solidFill>
                <a:effectLst/>
                <a:latin typeface="+mn-lt"/>
                <a:ea typeface="+mn-ea"/>
                <a:cs typeface="+mn-cs"/>
              </a:rPr>
              <a:t> </a:t>
            </a:r>
            <a:r>
              <a:rPr lang="en-GB" sz="1200" u="sng" kern="1200" dirty="0" err="1" smtClean="0">
                <a:solidFill>
                  <a:schemeClr val="tx1"/>
                </a:solidFill>
                <a:effectLst/>
                <a:latin typeface="+mn-lt"/>
                <a:ea typeface="+mn-ea"/>
                <a:cs typeface="+mn-cs"/>
              </a:rPr>
              <a:t>hädasolijad</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appi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Torm</a:t>
            </a:r>
            <a:r>
              <a:rPr lang="en-GB" sz="1200" kern="1200" dirty="0" smtClean="0">
                <a:solidFill>
                  <a:schemeClr val="tx1"/>
                </a:solidFill>
                <a:effectLst/>
                <a:latin typeface="+mn-lt"/>
                <a:ea typeface="+mn-ea"/>
                <a:cs typeface="+mn-cs"/>
              </a:rPr>
              <a:t> </a:t>
            </a:r>
            <a:r>
              <a:rPr lang="en-GB" sz="1200" u="sng" kern="1200" dirty="0" err="1" smtClean="0">
                <a:solidFill>
                  <a:schemeClr val="tx1"/>
                </a:solidFill>
                <a:effectLst/>
                <a:latin typeface="+mn-lt"/>
                <a:ea typeface="+mn-ea"/>
                <a:cs typeface="+mn-cs"/>
              </a:rPr>
              <a:t>rahunema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maha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Meremehed</a:t>
            </a:r>
            <a:r>
              <a:rPr lang="en-GB" sz="1200" kern="1200" dirty="0" smtClean="0">
                <a:solidFill>
                  <a:schemeClr val="tx1"/>
                </a:solidFill>
                <a:effectLst/>
                <a:latin typeface="+mn-lt"/>
                <a:ea typeface="+mn-ea"/>
                <a:cs typeface="+mn-cs"/>
              </a:rPr>
              <a:t> </a:t>
            </a:r>
            <a:r>
              <a:rPr lang="en-GB" sz="1200" u="sng" kern="1200" dirty="0" err="1" smtClean="0">
                <a:solidFill>
                  <a:schemeClr val="tx1"/>
                </a:solidFill>
                <a:effectLst/>
                <a:latin typeface="+mn-lt"/>
                <a:ea typeface="+mn-ea"/>
                <a:cs typeface="+mn-cs"/>
              </a:rPr>
              <a:t>jõuanud</a:t>
            </a:r>
            <a:r>
              <a:rPr lang="en-GB" sz="1200" u="sng"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rõõmsalt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kaldale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Nad</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tänasid</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Nikolaust</a:t>
            </a:r>
            <a:r>
              <a:rPr lang="en-GB" sz="1200" kern="1200" dirty="0" smtClean="0">
                <a:solidFill>
                  <a:schemeClr val="tx1"/>
                </a:solidFill>
                <a:effectLst/>
                <a:latin typeface="+mn-lt"/>
                <a:ea typeface="+mn-ea"/>
                <a:cs typeface="+mn-cs"/>
              </a:rPr>
              <a:t> ja </a:t>
            </a:r>
            <a:r>
              <a:rPr lang="en-GB" sz="1200" u="sng" kern="1200" dirty="0" err="1" smtClean="0">
                <a:solidFill>
                  <a:schemeClr val="tx1"/>
                </a:solidFill>
                <a:effectLst/>
                <a:latin typeface="+mn-lt"/>
                <a:ea typeface="+mn-ea"/>
                <a:cs typeface="+mn-cs"/>
              </a:rPr>
              <a:t>Jumalist</a:t>
            </a:r>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DB12B2-FF2A-4745-98D8-BA8CE81FD938}" type="slidenum">
              <a:rPr lang="en-US" smtClean="0"/>
              <a:t>12</a:t>
            </a:fld>
            <a:endParaRPr lang="en-US"/>
          </a:p>
        </p:txBody>
      </p:sp>
    </p:spTree>
    <p:extLst>
      <p:ext uri="{BB962C8B-B14F-4D97-AF65-F5344CB8AC3E}">
        <p14:creationId xmlns:p14="http://schemas.microsoft.com/office/powerpoint/2010/main" val="1551789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KEEL JA KÕNE</a:t>
            </a:r>
          </a:p>
          <a:p>
            <a:pPr lvl="0"/>
            <a:r>
              <a:rPr lang="en-GB" sz="1200" b="1" kern="1200" dirty="0" smtClean="0">
                <a:solidFill>
                  <a:schemeClr val="tx1"/>
                </a:solidFill>
                <a:effectLst/>
                <a:latin typeface="+mn-lt"/>
                <a:ea typeface="+mn-ea"/>
                <a:cs typeface="+mn-cs"/>
              </a:rPr>
              <a:t>3. </a:t>
            </a:r>
            <a:r>
              <a:rPr lang="en-GB" sz="1200" b="1" kern="1200" dirty="0" err="1" smtClean="0">
                <a:solidFill>
                  <a:schemeClr val="tx1"/>
                </a:solidFill>
                <a:effectLst/>
                <a:latin typeface="+mn-lt"/>
                <a:ea typeface="+mn-ea"/>
                <a:cs typeface="+mn-cs"/>
              </a:rPr>
              <a:t>Arvamismäng</a:t>
            </a:r>
            <a:r>
              <a:rPr lang="en-GB" sz="1200" b="1"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a:t>
            </a:r>
            <a:r>
              <a:rPr lang="en-GB" sz="1200" b="1" kern="1200" cap="all" dirty="0" err="1" smtClean="0">
                <a:solidFill>
                  <a:schemeClr val="tx1"/>
                </a:solidFill>
                <a:effectLst/>
                <a:latin typeface="+mn-lt"/>
                <a:ea typeface="+mn-ea"/>
                <a:cs typeface="+mn-cs"/>
              </a:rPr>
              <a:t>Nikolause</a:t>
            </a:r>
            <a:r>
              <a:rPr lang="en-GB" sz="1200" b="1" kern="1200" cap="all" dirty="0" smtClean="0">
                <a:solidFill>
                  <a:schemeClr val="tx1"/>
                </a:solidFill>
                <a:effectLst/>
                <a:latin typeface="+mn-lt"/>
                <a:ea typeface="+mn-ea"/>
                <a:cs typeface="+mn-cs"/>
              </a:rPr>
              <a:t> </a:t>
            </a:r>
            <a:r>
              <a:rPr lang="en-GB" sz="1200" b="1" kern="1200" cap="all" dirty="0" err="1" smtClean="0">
                <a:solidFill>
                  <a:schemeClr val="tx1"/>
                </a:solidFill>
                <a:effectLst/>
                <a:latin typeface="+mn-lt"/>
                <a:ea typeface="+mn-ea"/>
                <a:cs typeface="+mn-cs"/>
              </a:rPr>
              <a:t>legendide</a:t>
            </a:r>
            <a:r>
              <a:rPr lang="en-GB" sz="1200" b="1" kern="1200" cap="all" dirty="0" smtClean="0">
                <a:solidFill>
                  <a:schemeClr val="tx1"/>
                </a:solidFill>
                <a:effectLst/>
                <a:latin typeface="+mn-lt"/>
                <a:ea typeface="+mn-ea"/>
                <a:cs typeface="+mn-cs"/>
              </a:rPr>
              <a:t> </a:t>
            </a:r>
            <a:r>
              <a:rPr lang="en-GB" sz="1200" b="1" kern="1200" cap="all" dirty="0" err="1" smtClean="0">
                <a:solidFill>
                  <a:schemeClr val="tx1"/>
                </a:solidFill>
                <a:effectLst/>
                <a:latin typeface="+mn-lt"/>
                <a:ea typeface="+mn-ea"/>
                <a:cs typeface="+mn-cs"/>
              </a:rPr>
              <a:t>viies</a:t>
            </a:r>
            <a:r>
              <a:rPr lang="en-GB" sz="1200" b="1" kern="1200" cap="all" dirty="0" smtClean="0">
                <a:solidFill>
                  <a:schemeClr val="tx1"/>
                </a:solidFill>
                <a:effectLst/>
                <a:latin typeface="+mn-lt"/>
                <a:ea typeface="+mn-ea"/>
                <a:cs typeface="+mn-cs"/>
              </a:rPr>
              <a:t> </a:t>
            </a:r>
            <a:r>
              <a:rPr lang="en-GB" sz="1200" b="1" kern="1200" cap="all" dirty="0" err="1" smtClean="0">
                <a:solidFill>
                  <a:schemeClr val="tx1"/>
                </a:solidFill>
                <a:effectLst/>
                <a:latin typeface="+mn-lt"/>
                <a:ea typeface="+mn-ea"/>
                <a:cs typeface="+mn-cs"/>
              </a:rPr>
              <a:t>pilt</a:t>
            </a:r>
            <a:r>
              <a:rPr lang="en-GB" sz="1200" b="1" kern="1200" cap="all"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b="1" kern="1200" dirty="0" err="1" smtClean="0">
                <a:solidFill>
                  <a:schemeClr val="tx1"/>
                </a:solidFill>
                <a:effectLst/>
                <a:latin typeface="+mn-lt"/>
                <a:ea typeface="+mn-ea"/>
                <a:cs typeface="+mn-cs"/>
              </a:rPr>
              <a:t>Õpetaja</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kirjeldab</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pildil</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eset</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või</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tegelast</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omadussõnadega</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kunstidetektiivid</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arvavad</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millest</a:t>
            </a:r>
            <a:r>
              <a:rPr lang="en-GB" sz="1200" b="1" kern="1200" dirty="0" smtClean="0">
                <a:solidFill>
                  <a:schemeClr val="tx1"/>
                </a:solidFill>
                <a:effectLst/>
                <a:latin typeface="+mn-lt"/>
                <a:ea typeface="+mn-ea"/>
                <a:cs typeface="+mn-cs"/>
              </a:rPr>
              <a:t>/</a:t>
            </a:r>
            <a:r>
              <a:rPr lang="en-GB" sz="1200" b="1" kern="1200" dirty="0" err="1" smtClean="0">
                <a:solidFill>
                  <a:schemeClr val="tx1"/>
                </a:solidFill>
                <a:effectLst/>
                <a:latin typeface="+mn-lt"/>
                <a:ea typeface="+mn-ea"/>
                <a:cs typeface="+mn-cs"/>
              </a:rPr>
              <a:t>kellest</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jutt</a:t>
            </a:r>
            <a:r>
              <a:rPr lang="en-GB"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Link: </a:t>
            </a:r>
            <a:r>
              <a:rPr lang="en-GB" sz="1200" kern="1200" dirty="0" err="1" smtClean="0">
                <a:solidFill>
                  <a:schemeClr val="tx1"/>
                </a:solidFill>
                <a:effectLst/>
                <a:latin typeface="+mn-lt"/>
                <a:ea typeface="+mn-ea"/>
                <a:cs typeface="+mn-cs"/>
              </a:rPr>
              <a:t>Nikolause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legendide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viies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pilt</a:t>
            </a:r>
            <a:r>
              <a:rPr lang="en-GB" sz="1200" kern="1200" dirty="0" smtClean="0">
                <a:solidFill>
                  <a:schemeClr val="tx1"/>
                </a:solidFill>
                <a:effectLst/>
                <a:latin typeface="+mn-lt"/>
                <a:ea typeface="+mn-ea"/>
                <a:cs typeface="+mn-cs"/>
              </a:rPr>
              <a:t> </a:t>
            </a:r>
            <a:r>
              <a:rPr lang="en-GB" sz="1200" u="sng" kern="1200" dirty="0" smtClean="0">
                <a:solidFill>
                  <a:schemeClr val="tx1"/>
                </a:solidFill>
                <a:effectLst/>
                <a:latin typeface="+mn-lt"/>
                <a:ea typeface="+mn-ea"/>
                <a:cs typeface="+mn-cs"/>
                <a:hlinkClick r:id="rId3"/>
              </a:rPr>
              <a:t>http://rode.ekm.ee/niguliste-est.html#T2N5</a:t>
            </a:r>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DB12B2-FF2A-4745-98D8-BA8CE81FD938}" type="slidenum">
              <a:rPr lang="en-US" smtClean="0"/>
              <a:t>13</a:t>
            </a:fld>
            <a:endParaRPr lang="en-US"/>
          </a:p>
        </p:txBody>
      </p:sp>
    </p:spTree>
    <p:extLst>
      <p:ext uri="{BB962C8B-B14F-4D97-AF65-F5344CB8AC3E}">
        <p14:creationId xmlns:p14="http://schemas.microsoft.com/office/powerpoint/2010/main" val="461792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KEEL JA KÕNE</a:t>
            </a:r>
          </a:p>
          <a:p>
            <a:pPr lvl="0"/>
            <a:r>
              <a:rPr lang="en-GB" sz="1200" b="1" kern="1200" dirty="0" smtClean="0">
                <a:solidFill>
                  <a:schemeClr val="tx1"/>
                </a:solidFill>
                <a:effectLst/>
                <a:latin typeface="+mn-lt"/>
                <a:ea typeface="+mn-ea"/>
                <a:cs typeface="+mn-cs"/>
              </a:rPr>
              <a:t>4. </a:t>
            </a:r>
            <a:r>
              <a:rPr lang="en-GB" sz="1200" b="1" kern="1200" dirty="0" err="1" smtClean="0">
                <a:solidFill>
                  <a:schemeClr val="tx1"/>
                </a:solidFill>
                <a:effectLst/>
                <a:latin typeface="+mn-lt"/>
                <a:ea typeface="+mn-ea"/>
                <a:cs typeface="+mn-cs"/>
              </a:rPr>
              <a:t>Peitemäng</a:t>
            </a:r>
            <a:r>
              <a:rPr lang="en-GB" sz="1200" b="1" kern="1200" dirty="0" smtClean="0">
                <a:solidFill>
                  <a:schemeClr val="tx1"/>
                </a:solidFill>
                <a:effectLst/>
                <a:latin typeface="+mn-lt"/>
                <a:ea typeface="+mn-ea"/>
                <a:cs typeface="+mn-cs"/>
              </a:rPr>
              <a:t>: </a:t>
            </a:r>
            <a:r>
              <a:rPr lang="en-GB" sz="1200" b="1" kern="1200" cap="all" dirty="0" err="1" smtClean="0">
                <a:solidFill>
                  <a:schemeClr val="tx1"/>
                </a:solidFill>
                <a:effectLst/>
                <a:latin typeface="+mn-lt"/>
                <a:ea typeface="+mn-ea"/>
                <a:cs typeface="+mn-cs"/>
              </a:rPr>
              <a:t>Nikolause</a:t>
            </a:r>
            <a:r>
              <a:rPr lang="en-GB" sz="1200" b="1" kern="1200" cap="all" dirty="0" smtClean="0">
                <a:solidFill>
                  <a:schemeClr val="tx1"/>
                </a:solidFill>
                <a:effectLst/>
                <a:latin typeface="+mn-lt"/>
                <a:ea typeface="+mn-ea"/>
                <a:cs typeface="+mn-cs"/>
              </a:rPr>
              <a:t> </a:t>
            </a:r>
            <a:r>
              <a:rPr lang="en-GB" sz="1200" b="1" kern="1200" cap="all" dirty="0" err="1" smtClean="0">
                <a:solidFill>
                  <a:schemeClr val="tx1"/>
                </a:solidFill>
                <a:effectLst/>
                <a:latin typeface="+mn-lt"/>
                <a:ea typeface="+mn-ea"/>
                <a:cs typeface="+mn-cs"/>
              </a:rPr>
              <a:t>legendide</a:t>
            </a:r>
            <a:r>
              <a:rPr lang="en-GB" sz="1200" b="1" kern="1200" cap="all" dirty="0" smtClean="0">
                <a:solidFill>
                  <a:schemeClr val="tx1"/>
                </a:solidFill>
                <a:effectLst/>
                <a:latin typeface="+mn-lt"/>
                <a:ea typeface="+mn-ea"/>
                <a:cs typeface="+mn-cs"/>
              </a:rPr>
              <a:t> </a:t>
            </a:r>
            <a:r>
              <a:rPr lang="en-GB" sz="1200" b="1" kern="1200" cap="all" dirty="0" err="1" smtClean="0">
                <a:solidFill>
                  <a:schemeClr val="tx1"/>
                </a:solidFill>
                <a:effectLst/>
                <a:latin typeface="+mn-lt"/>
                <a:ea typeface="+mn-ea"/>
                <a:cs typeface="+mn-cs"/>
              </a:rPr>
              <a:t>kuues</a:t>
            </a:r>
            <a:r>
              <a:rPr lang="en-GB" sz="1200" b="1" kern="1200" cap="all" dirty="0" smtClean="0">
                <a:solidFill>
                  <a:schemeClr val="tx1"/>
                </a:solidFill>
                <a:effectLst/>
                <a:latin typeface="+mn-lt"/>
                <a:ea typeface="+mn-ea"/>
                <a:cs typeface="+mn-cs"/>
              </a:rPr>
              <a:t> </a:t>
            </a:r>
            <a:r>
              <a:rPr lang="en-GB" sz="1200" b="1" kern="1200" cap="all" dirty="0" err="1" smtClean="0">
                <a:solidFill>
                  <a:schemeClr val="tx1"/>
                </a:solidFill>
                <a:effectLst/>
                <a:latin typeface="+mn-lt"/>
                <a:ea typeface="+mn-ea"/>
                <a:cs typeface="+mn-cs"/>
              </a:rPr>
              <a:t>pilt</a:t>
            </a:r>
            <a:r>
              <a:rPr lang="en-GB" sz="1200" b="1" kern="1200" cap="all"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b="1" kern="1200" dirty="0" err="1" smtClean="0">
                <a:solidFill>
                  <a:schemeClr val="tx1"/>
                </a:solidFill>
                <a:effectLst/>
                <a:latin typeface="+mn-lt"/>
                <a:ea typeface="+mn-ea"/>
                <a:cs typeface="+mn-cs"/>
              </a:rPr>
              <a:t>Õpetaja</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valib</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taaskord</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pildilt</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eseme</a:t>
            </a:r>
            <a:r>
              <a:rPr lang="en-GB" sz="1200" b="1" kern="1200" dirty="0" smtClean="0">
                <a:solidFill>
                  <a:schemeClr val="tx1"/>
                </a:solidFill>
                <a:effectLst/>
                <a:latin typeface="+mn-lt"/>
                <a:ea typeface="+mn-ea"/>
                <a:cs typeface="+mn-cs"/>
              </a:rPr>
              <a:t>/</a:t>
            </a:r>
            <a:r>
              <a:rPr lang="en-GB" sz="1200" b="1" kern="1200" dirty="0" err="1" smtClean="0">
                <a:solidFill>
                  <a:schemeClr val="tx1"/>
                </a:solidFill>
                <a:effectLst/>
                <a:latin typeface="+mn-lt"/>
                <a:ea typeface="+mn-ea"/>
                <a:cs typeface="+mn-cs"/>
              </a:rPr>
              <a:t>tegelase</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ent</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ei</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kirjelda</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seda</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vaid</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vastab</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õpilaste</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küsimustele</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Kunstidetektiividel</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võib</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lasta</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esitada</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igasuguseid</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küsimusi</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või</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piirata</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neid</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ainult</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kas-küsimustega</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millele</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õpetaja</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saab</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vastata</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jah</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või</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ei</a:t>
            </a:r>
            <a:r>
              <a:rPr lang="en-GB"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Link: </a:t>
            </a:r>
            <a:r>
              <a:rPr lang="en-GB" sz="1200" kern="1200" dirty="0" err="1" smtClean="0">
                <a:solidFill>
                  <a:schemeClr val="tx1"/>
                </a:solidFill>
                <a:effectLst/>
                <a:latin typeface="+mn-lt"/>
                <a:ea typeface="+mn-ea"/>
                <a:cs typeface="+mn-cs"/>
              </a:rPr>
              <a:t>Nikolause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legendide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kuues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pilt</a:t>
            </a:r>
            <a:r>
              <a:rPr lang="en-GB" sz="1200" kern="1200" dirty="0" smtClean="0">
                <a:solidFill>
                  <a:schemeClr val="tx1"/>
                </a:solidFill>
                <a:effectLst/>
                <a:latin typeface="+mn-lt"/>
                <a:ea typeface="+mn-ea"/>
                <a:cs typeface="+mn-cs"/>
              </a:rPr>
              <a:t> </a:t>
            </a:r>
            <a:r>
              <a:rPr lang="en-GB" sz="1200" u="sng" kern="1200" dirty="0" smtClean="0">
                <a:solidFill>
                  <a:schemeClr val="tx1"/>
                </a:solidFill>
                <a:effectLst/>
                <a:latin typeface="+mn-lt"/>
                <a:ea typeface="+mn-ea"/>
                <a:cs typeface="+mn-cs"/>
                <a:hlinkClick r:id="rId3"/>
              </a:rPr>
              <a:t>http://rode.ekm.ee/niguliste-est.html#T2N6</a:t>
            </a:r>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DB12B2-FF2A-4745-98D8-BA8CE81FD938}" type="slidenum">
              <a:rPr lang="en-US" smtClean="0"/>
              <a:t>14</a:t>
            </a:fld>
            <a:endParaRPr lang="en-US"/>
          </a:p>
        </p:txBody>
      </p:sp>
    </p:spTree>
    <p:extLst>
      <p:ext uri="{BB962C8B-B14F-4D97-AF65-F5344CB8AC3E}">
        <p14:creationId xmlns:p14="http://schemas.microsoft.com/office/powerpoint/2010/main" val="359011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KEEL JA KÕNE</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5. </a:t>
            </a:r>
            <a:r>
              <a:rPr lang="en-GB" sz="1200" b="1" kern="1200" dirty="0" err="1" smtClean="0">
                <a:solidFill>
                  <a:schemeClr val="tx1"/>
                </a:solidFill>
                <a:effectLst/>
                <a:latin typeface="+mn-lt"/>
                <a:ea typeface="+mn-ea"/>
                <a:cs typeface="+mn-cs"/>
              </a:rPr>
              <a:t>Vastandsõnade</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harjutus</a:t>
            </a:r>
            <a:r>
              <a:rPr lang="en-GB" sz="1200" b="1" kern="1200" dirty="0" smtClean="0">
                <a:solidFill>
                  <a:schemeClr val="tx1"/>
                </a:solidFill>
                <a:effectLst/>
                <a:latin typeface="+mn-lt"/>
                <a:ea typeface="+mn-ea"/>
                <a:cs typeface="+mn-cs"/>
              </a:rPr>
              <a:t>: </a:t>
            </a:r>
            <a:r>
              <a:rPr lang="en-GB" sz="1200" b="1" kern="1200" cap="all" dirty="0" err="1" smtClean="0">
                <a:solidFill>
                  <a:schemeClr val="tx1"/>
                </a:solidFill>
                <a:effectLst/>
                <a:latin typeface="+mn-lt"/>
                <a:ea typeface="+mn-ea"/>
                <a:cs typeface="+mn-cs"/>
              </a:rPr>
              <a:t>Püha</a:t>
            </a:r>
            <a:r>
              <a:rPr lang="en-GB" sz="1200" b="1" kern="1200" cap="all" dirty="0" smtClean="0">
                <a:solidFill>
                  <a:schemeClr val="tx1"/>
                </a:solidFill>
                <a:effectLst/>
                <a:latin typeface="+mn-lt"/>
                <a:ea typeface="+mn-ea"/>
                <a:cs typeface="+mn-cs"/>
              </a:rPr>
              <a:t> Barbara.</a:t>
            </a:r>
            <a:r>
              <a:rPr lang="en-GB"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b="1" kern="1200" dirty="0" err="1" smtClean="0">
                <a:solidFill>
                  <a:schemeClr val="tx1"/>
                </a:solidFill>
                <a:effectLst/>
                <a:latin typeface="+mn-lt"/>
                <a:ea typeface="+mn-ea"/>
                <a:cs typeface="+mn-cs"/>
              </a:rPr>
              <a:t>Õpetaja</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loeb</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ette</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tutvustuse</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püha</a:t>
            </a:r>
            <a:r>
              <a:rPr lang="en-GB" sz="1200" b="1" kern="1200" dirty="0" smtClean="0">
                <a:solidFill>
                  <a:schemeClr val="tx1"/>
                </a:solidFill>
                <a:effectLst/>
                <a:latin typeface="+mn-lt"/>
                <a:ea typeface="+mn-ea"/>
                <a:cs typeface="+mn-cs"/>
              </a:rPr>
              <a:t> Barbara </a:t>
            </a:r>
            <a:r>
              <a:rPr lang="en-GB" sz="1200" b="1" kern="1200" dirty="0" err="1" smtClean="0">
                <a:solidFill>
                  <a:schemeClr val="tx1"/>
                </a:solidFill>
                <a:effectLst/>
                <a:latin typeface="+mn-lt"/>
                <a:ea typeface="+mn-ea"/>
                <a:cs typeface="+mn-cs"/>
              </a:rPr>
              <a:t>kohta</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kus</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omadussõnad</a:t>
            </a:r>
            <a:r>
              <a:rPr lang="en-GB" sz="1200" b="1" kern="1200" dirty="0" smtClean="0">
                <a:solidFill>
                  <a:schemeClr val="tx1"/>
                </a:solidFill>
                <a:effectLst/>
                <a:latin typeface="+mn-lt"/>
                <a:ea typeface="+mn-ea"/>
                <a:cs typeface="+mn-cs"/>
              </a:rPr>
              <a:t> on </a:t>
            </a:r>
            <a:r>
              <a:rPr lang="en-GB" sz="1200" b="1" kern="1200" dirty="0" err="1" smtClean="0">
                <a:solidFill>
                  <a:schemeClr val="tx1"/>
                </a:solidFill>
                <a:effectLst/>
                <a:latin typeface="+mn-lt"/>
                <a:ea typeface="+mn-ea"/>
                <a:cs typeface="+mn-cs"/>
              </a:rPr>
              <a:t>vastandsõnadena</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esitatud</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Kunstidetektiivid</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peavad</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õiged</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vasted</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leidma</a:t>
            </a:r>
            <a:r>
              <a:rPr lang="en-GB"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Link: </a:t>
            </a:r>
            <a:r>
              <a:rPr lang="en-GB" sz="1200" kern="1200" dirty="0" err="1" smtClean="0">
                <a:solidFill>
                  <a:schemeClr val="tx1"/>
                </a:solidFill>
                <a:effectLst/>
                <a:latin typeface="+mn-lt"/>
                <a:ea typeface="+mn-ea"/>
                <a:cs typeface="+mn-cs"/>
              </a:rPr>
              <a:t>Püha</a:t>
            </a:r>
            <a:r>
              <a:rPr lang="en-GB" sz="1200" kern="1200" dirty="0" smtClean="0">
                <a:solidFill>
                  <a:schemeClr val="tx1"/>
                </a:solidFill>
                <a:effectLst/>
                <a:latin typeface="+mn-lt"/>
                <a:ea typeface="+mn-ea"/>
                <a:cs typeface="+mn-cs"/>
              </a:rPr>
              <a:t> Barbara </a:t>
            </a:r>
            <a:r>
              <a:rPr lang="en-GB" sz="1200" kern="1200" dirty="0" err="1" smtClean="0">
                <a:solidFill>
                  <a:schemeClr val="tx1"/>
                </a:solidFill>
                <a:effectLst/>
                <a:latin typeface="+mn-lt"/>
                <a:ea typeface="+mn-ea"/>
                <a:cs typeface="+mn-cs"/>
              </a:rPr>
              <a:t>skulptuur</a:t>
            </a:r>
            <a:r>
              <a:rPr lang="en-GB" sz="1200" kern="1200" dirty="0" smtClean="0">
                <a:solidFill>
                  <a:schemeClr val="tx1"/>
                </a:solidFill>
                <a:effectLst/>
                <a:latin typeface="+mn-lt"/>
                <a:ea typeface="+mn-ea"/>
                <a:cs typeface="+mn-cs"/>
              </a:rPr>
              <a:t> </a:t>
            </a:r>
            <a:r>
              <a:rPr lang="en-GB" sz="1200" u="sng" kern="1200" dirty="0" smtClean="0">
                <a:solidFill>
                  <a:schemeClr val="tx1"/>
                </a:solidFill>
                <a:effectLst/>
                <a:latin typeface="+mn-lt"/>
                <a:ea typeface="+mn-ea"/>
                <a:cs typeface="+mn-cs"/>
                <a:hlinkClick r:id="rId3"/>
              </a:rPr>
              <a:t>http://rode.ekm.ee/niguliste-est.html#T3B3</a:t>
            </a:r>
            <a:r>
              <a:rPr lang="en-GB"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Püha</a:t>
            </a:r>
            <a:r>
              <a:rPr lang="en-GB" sz="1200" kern="1200" dirty="0" smtClean="0">
                <a:solidFill>
                  <a:schemeClr val="tx1"/>
                </a:solidFill>
                <a:effectLst/>
                <a:latin typeface="+mn-lt"/>
                <a:ea typeface="+mn-ea"/>
                <a:cs typeface="+mn-cs"/>
              </a:rPr>
              <a:t> Barbara </a:t>
            </a:r>
            <a:r>
              <a:rPr lang="en-GB" sz="1200" kern="1200" dirty="0" err="1" smtClean="0">
                <a:solidFill>
                  <a:schemeClr val="tx1"/>
                </a:solidFill>
                <a:effectLst/>
                <a:latin typeface="+mn-lt"/>
                <a:ea typeface="+mn-ea"/>
                <a:cs typeface="+mn-cs"/>
              </a:rPr>
              <a:t>oli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väga</a:t>
            </a:r>
            <a:r>
              <a:rPr lang="en-GB" sz="1200" kern="1200" dirty="0" smtClean="0">
                <a:solidFill>
                  <a:schemeClr val="tx1"/>
                </a:solidFill>
                <a:effectLst/>
                <a:latin typeface="+mn-lt"/>
                <a:ea typeface="+mn-ea"/>
                <a:cs typeface="+mn-cs"/>
              </a:rPr>
              <a:t> </a:t>
            </a:r>
            <a:r>
              <a:rPr lang="en-GB" sz="1200" u="sng" kern="1200" dirty="0" err="1" smtClean="0">
                <a:solidFill>
                  <a:schemeClr val="tx1"/>
                </a:solidFill>
                <a:effectLst/>
                <a:latin typeface="+mn-lt"/>
                <a:ea typeface="+mn-ea"/>
                <a:cs typeface="+mn-cs"/>
              </a:rPr>
              <a:t>inetu</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kuningatütar</a:t>
            </a:r>
            <a:r>
              <a:rPr lang="en-GB" sz="1200" kern="1200" dirty="0" smtClean="0">
                <a:solidFill>
                  <a:schemeClr val="tx1"/>
                </a:solidFill>
                <a:effectLst/>
                <a:latin typeface="+mn-lt"/>
                <a:ea typeface="+mn-ea"/>
                <a:cs typeface="+mn-cs"/>
              </a:rPr>
              <a:t>. Tal </a:t>
            </a:r>
            <a:r>
              <a:rPr lang="en-GB" sz="1200" kern="1200" dirty="0" err="1" smtClean="0">
                <a:solidFill>
                  <a:schemeClr val="tx1"/>
                </a:solidFill>
                <a:effectLst/>
                <a:latin typeface="+mn-lt"/>
                <a:ea typeface="+mn-ea"/>
                <a:cs typeface="+mn-cs"/>
              </a:rPr>
              <a:t>oli</a:t>
            </a:r>
            <a:r>
              <a:rPr lang="en-GB" sz="1200" kern="1200" dirty="0" smtClean="0">
                <a:solidFill>
                  <a:schemeClr val="tx1"/>
                </a:solidFill>
                <a:effectLst/>
                <a:latin typeface="+mn-lt"/>
                <a:ea typeface="+mn-ea"/>
                <a:cs typeface="+mn-cs"/>
              </a:rPr>
              <a:t> </a:t>
            </a:r>
            <a:r>
              <a:rPr lang="en-GB" sz="1200" u="sng" kern="1200" dirty="0" err="1" smtClean="0">
                <a:solidFill>
                  <a:schemeClr val="tx1"/>
                </a:solidFill>
                <a:effectLst/>
                <a:latin typeface="+mn-lt"/>
                <a:ea typeface="+mn-ea"/>
                <a:cs typeface="+mn-cs"/>
              </a:rPr>
              <a:t>lahke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isa.</a:t>
            </a:r>
            <a:r>
              <a:rPr lang="en-GB" sz="1200" kern="1200" dirty="0" smtClean="0">
                <a:solidFill>
                  <a:schemeClr val="tx1"/>
                </a:solidFill>
                <a:effectLst/>
                <a:latin typeface="+mn-lt"/>
                <a:ea typeface="+mn-ea"/>
                <a:cs typeface="+mn-cs"/>
              </a:rPr>
              <a:t> Isa </a:t>
            </a:r>
            <a:r>
              <a:rPr lang="en-GB" sz="1200" kern="1200" dirty="0" err="1" smtClean="0">
                <a:solidFill>
                  <a:schemeClr val="tx1"/>
                </a:solidFill>
                <a:effectLst/>
                <a:latin typeface="+mn-lt"/>
                <a:ea typeface="+mn-ea"/>
                <a:cs typeface="+mn-cs"/>
              </a:rPr>
              <a:t>lukustas</a:t>
            </a:r>
            <a:r>
              <a:rPr lang="en-GB" sz="1200" kern="1200" dirty="0" smtClean="0">
                <a:solidFill>
                  <a:schemeClr val="tx1"/>
                </a:solidFill>
                <a:effectLst/>
                <a:latin typeface="+mn-lt"/>
                <a:ea typeface="+mn-ea"/>
                <a:cs typeface="+mn-cs"/>
              </a:rPr>
              <a:t> ta </a:t>
            </a:r>
            <a:r>
              <a:rPr lang="en-GB" sz="1200" u="sng" kern="1200" dirty="0" err="1" smtClean="0">
                <a:solidFill>
                  <a:schemeClr val="tx1"/>
                </a:solidFill>
                <a:effectLst/>
                <a:latin typeface="+mn-lt"/>
                <a:ea typeface="+mn-ea"/>
                <a:cs typeface="+mn-cs"/>
              </a:rPr>
              <a:t>mõnusasse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vangitorni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Vangistuses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hakkas</a:t>
            </a:r>
            <a:r>
              <a:rPr lang="en-GB" sz="1200" kern="1200" dirty="0" smtClean="0">
                <a:solidFill>
                  <a:schemeClr val="tx1"/>
                </a:solidFill>
                <a:effectLst/>
                <a:latin typeface="+mn-lt"/>
                <a:ea typeface="+mn-ea"/>
                <a:cs typeface="+mn-cs"/>
              </a:rPr>
              <a:t> </a:t>
            </a:r>
            <a:r>
              <a:rPr lang="en-GB" sz="1200" u="sng" kern="1200" dirty="0" err="1" smtClean="0">
                <a:solidFill>
                  <a:schemeClr val="tx1"/>
                </a:solidFill>
                <a:effectLst/>
                <a:latin typeface="+mn-lt"/>
                <a:ea typeface="+mn-ea"/>
                <a:cs typeface="+mn-cs"/>
              </a:rPr>
              <a:t>vana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neiu</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jumalasse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uskuma</a:t>
            </a:r>
            <a:r>
              <a:rPr lang="en-GB" sz="1200" kern="1200" dirty="0" smtClean="0">
                <a:solidFill>
                  <a:schemeClr val="tx1"/>
                </a:solidFill>
                <a:effectLst/>
                <a:latin typeface="+mn-lt"/>
                <a:ea typeface="+mn-ea"/>
                <a:cs typeface="+mn-cs"/>
              </a:rPr>
              <a:t>. Barbara </a:t>
            </a:r>
            <a:r>
              <a:rPr lang="en-GB" sz="1200" kern="1200" dirty="0" err="1" smtClean="0">
                <a:solidFill>
                  <a:schemeClr val="tx1"/>
                </a:solidFill>
                <a:effectLst/>
                <a:latin typeface="+mn-lt"/>
                <a:ea typeface="+mn-ea"/>
                <a:cs typeface="+mn-cs"/>
              </a:rPr>
              <a:t>lasi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tornile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oma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usu</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näitamiseks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kolm</a:t>
            </a:r>
            <a:r>
              <a:rPr lang="en-GB" sz="1200" kern="1200" dirty="0" smtClean="0">
                <a:solidFill>
                  <a:schemeClr val="tx1"/>
                </a:solidFill>
                <a:effectLst/>
                <a:latin typeface="+mn-lt"/>
                <a:ea typeface="+mn-ea"/>
                <a:cs typeface="+mn-cs"/>
              </a:rPr>
              <a:t> </a:t>
            </a:r>
            <a:r>
              <a:rPr lang="en-GB" sz="1200" u="sng" kern="1200" dirty="0" err="1" smtClean="0">
                <a:solidFill>
                  <a:schemeClr val="tx1"/>
                </a:solidFill>
                <a:effectLst/>
                <a:latin typeface="+mn-lt"/>
                <a:ea typeface="+mn-ea"/>
                <a:cs typeface="+mn-cs"/>
              </a:rPr>
              <a:t>suurt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akent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raiuda</a:t>
            </a:r>
            <a:r>
              <a:rPr lang="en-GB" sz="1200" kern="1200" dirty="0" smtClean="0">
                <a:solidFill>
                  <a:schemeClr val="tx1"/>
                </a:solidFill>
                <a:effectLst/>
                <a:latin typeface="+mn-lt"/>
                <a:ea typeface="+mn-ea"/>
                <a:cs typeface="+mn-cs"/>
              </a:rPr>
              <a:t>. Barbara </a:t>
            </a:r>
            <a:r>
              <a:rPr lang="en-GB" sz="1200" kern="1200" dirty="0" err="1" smtClean="0">
                <a:solidFill>
                  <a:schemeClr val="tx1"/>
                </a:solidFill>
                <a:effectLst/>
                <a:latin typeface="+mn-lt"/>
                <a:ea typeface="+mn-ea"/>
                <a:cs typeface="+mn-cs"/>
              </a:rPr>
              <a:t>isa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oli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selle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peale</a:t>
            </a:r>
            <a:r>
              <a:rPr lang="en-GB" sz="1200" kern="1200" dirty="0" smtClean="0">
                <a:solidFill>
                  <a:schemeClr val="tx1"/>
                </a:solidFill>
                <a:effectLst/>
                <a:latin typeface="+mn-lt"/>
                <a:ea typeface="+mn-ea"/>
                <a:cs typeface="+mn-cs"/>
              </a:rPr>
              <a:t> </a:t>
            </a:r>
            <a:r>
              <a:rPr lang="en-GB" sz="1200" u="sng" kern="1200" dirty="0" err="1" smtClean="0">
                <a:solidFill>
                  <a:schemeClr val="tx1"/>
                </a:solidFill>
                <a:effectLst/>
                <a:latin typeface="+mn-lt"/>
                <a:ea typeface="+mn-ea"/>
                <a:cs typeface="+mn-cs"/>
              </a:rPr>
              <a:t>rõõmus</a:t>
            </a:r>
            <a:r>
              <a:rPr lang="en-GB" sz="1200" kern="1200" dirty="0" smtClean="0">
                <a:solidFill>
                  <a:schemeClr val="tx1"/>
                </a:solidFill>
                <a:effectLst/>
                <a:latin typeface="+mn-lt"/>
                <a:ea typeface="+mn-ea"/>
                <a:cs typeface="+mn-cs"/>
              </a:rPr>
              <a:t>. Barbara </a:t>
            </a:r>
            <a:r>
              <a:rPr lang="en-GB" sz="1200" kern="1200" dirty="0" err="1" smtClean="0">
                <a:solidFill>
                  <a:schemeClr val="tx1"/>
                </a:solidFill>
                <a:effectLst/>
                <a:latin typeface="+mn-lt"/>
                <a:ea typeface="+mn-ea"/>
                <a:cs typeface="+mn-cs"/>
              </a:rPr>
              <a:t>kartis</a:t>
            </a:r>
            <a:r>
              <a:rPr lang="en-GB" sz="1200" kern="1200" dirty="0" smtClean="0">
                <a:solidFill>
                  <a:schemeClr val="tx1"/>
                </a:solidFill>
                <a:effectLst/>
                <a:latin typeface="+mn-lt"/>
                <a:ea typeface="+mn-ea"/>
                <a:cs typeface="+mn-cs"/>
              </a:rPr>
              <a:t> </a:t>
            </a:r>
            <a:r>
              <a:rPr lang="en-GB" sz="1200" u="sng" kern="1200" dirty="0" err="1" smtClean="0">
                <a:solidFill>
                  <a:schemeClr val="tx1"/>
                </a:solidFill>
                <a:effectLst/>
                <a:latin typeface="+mn-lt"/>
                <a:ea typeface="+mn-ea"/>
                <a:cs typeface="+mn-cs"/>
              </a:rPr>
              <a:t>hea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isa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kättemaksu</a:t>
            </a:r>
            <a:r>
              <a:rPr lang="en-GB" sz="1200" kern="1200" dirty="0" smtClean="0">
                <a:solidFill>
                  <a:schemeClr val="tx1"/>
                </a:solidFill>
                <a:effectLst/>
                <a:latin typeface="+mn-lt"/>
                <a:ea typeface="+mn-ea"/>
                <a:cs typeface="+mn-cs"/>
              </a:rPr>
              <a:t> ja </a:t>
            </a:r>
            <a:r>
              <a:rPr lang="en-GB" sz="1200" kern="1200" dirty="0" err="1" smtClean="0">
                <a:solidFill>
                  <a:schemeClr val="tx1"/>
                </a:solidFill>
                <a:effectLst/>
                <a:latin typeface="+mn-lt"/>
                <a:ea typeface="+mn-ea"/>
                <a:cs typeface="+mn-cs"/>
              </a:rPr>
              <a:t>põgenes</a:t>
            </a:r>
            <a:r>
              <a:rPr lang="en-GB" sz="1200" kern="1200" dirty="0" smtClean="0">
                <a:solidFill>
                  <a:schemeClr val="tx1"/>
                </a:solidFill>
                <a:effectLst/>
                <a:latin typeface="+mn-lt"/>
                <a:ea typeface="+mn-ea"/>
                <a:cs typeface="+mn-cs"/>
              </a:rPr>
              <a:t>. Ta </a:t>
            </a:r>
            <a:r>
              <a:rPr lang="en-GB" sz="1200" kern="1200" dirty="0" err="1" smtClean="0">
                <a:solidFill>
                  <a:schemeClr val="tx1"/>
                </a:solidFill>
                <a:effectLst/>
                <a:latin typeface="+mn-lt"/>
                <a:ea typeface="+mn-ea"/>
                <a:cs typeface="+mn-cs"/>
              </a:rPr>
              <a:t>peitis</a:t>
            </a:r>
            <a:r>
              <a:rPr lang="en-GB" sz="1200" kern="1200" dirty="0" smtClean="0">
                <a:solidFill>
                  <a:schemeClr val="tx1"/>
                </a:solidFill>
                <a:effectLst/>
                <a:latin typeface="+mn-lt"/>
                <a:ea typeface="+mn-ea"/>
                <a:cs typeface="+mn-cs"/>
              </a:rPr>
              <a:t> end </a:t>
            </a:r>
            <a:r>
              <a:rPr lang="en-GB" sz="1200" u="sng" kern="1200" dirty="0" err="1" smtClean="0">
                <a:solidFill>
                  <a:schemeClr val="tx1"/>
                </a:solidFill>
                <a:effectLst/>
                <a:latin typeface="+mn-lt"/>
                <a:ea typeface="+mn-ea"/>
                <a:cs typeface="+mn-cs"/>
              </a:rPr>
              <a:t>laias</a:t>
            </a:r>
            <a:r>
              <a:rPr lang="en-GB" sz="1200" u="sng"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kaljulõhes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Õnnetuseks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sai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isa</a:t>
            </a:r>
            <a:r>
              <a:rPr lang="en-GB" sz="1200" kern="1200" dirty="0" smtClean="0">
                <a:solidFill>
                  <a:schemeClr val="tx1"/>
                </a:solidFill>
                <a:effectLst/>
                <a:latin typeface="+mn-lt"/>
                <a:ea typeface="+mn-ea"/>
                <a:cs typeface="+mn-cs"/>
              </a:rPr>
              <a:t> </a:t>
            </a:r>
            <a:r>
              <a:rPr lang="en-GB" sz="1200" u="sng" kern="1200" dirty="0" err="1" smtClean="0">
                <a:solidFill>
                  <a:schemeClr val="tx1"/>
                </a:solidFill>
                <a:effectLst/>
                <a:latin typeface="+mn-lt"/>
                <a:ea typeface="+mn-ea"/>
                <a:cs typeface="+mn-cs"/>
              </a:rPr>
              <a:t>võõra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tütre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kätte</a:t>
            </a:r>
            <a:r>
              <a:rPr lang="en-GB" sz="1200" kern="1200" dirty="0" smtClean="0">
                <a:solidFill>
                  <a:schemeClr val="tx1"/>
                </a:solidFill>
                <a:effectLst/>
                <a:latin typeface="+mn-lt"/>
                <a:ea typeface="+mn-ea"/>
                <a:cs typeface="+mn-cs"/>
              </a:rPr>
              <a:t> ja </a:t>
            </a:r>
            <a:r>
              <a:rPr lang="en-GB" sz="1200" kern="1200" dirty="0" err="1" smtClean="0">
                <a:solidFill>
                  <a:schemeClr val="tx1"/>
                </a:solidFill>
                <a:effectLst/>
                <a:latin typeface="+mn-lt"/>
                <a:ea typeface="+mn-ea"/>
                <a:cs typeface="+mn-cs"/>
              </a:rPr>
              <a:t>raius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tal</a:t>
            </a:r>
            <a:r>
              <a:rPr lang="en-GB" sz="1200" kern="1200" dirty="0" smtClean="0">
                <a:solidFill>
                  <a:schemeClr val="tx1"/>
                </a:solidFill>
                <a:effectLst/>
                <a:latin typeface="+mn-lt"/>
                <a:ea typeface="+mn-ea"/>
                <a:cs typeface="+mn-cs"/>
              </a:rPr>
              <a:t> pea </a:t>
            </a:r>
            <a:r>
              <a:rPr lang="en-GB" sz="1200" kern="1200" dirty="0" err="1" smtClean="0">
                <a:solidFill>
                  <a:schemeClr val="tx1"/>
                </a:solidFill>
                <a:effectLst/>
                <a:latin typeface="+mn-lt"/>
                <a:ea typeface="+mn-ea"/>
                <a:cs typeface="+mn-cs"/>
              </a:rPr>
              <a:t>maha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Hetk</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pärast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seda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tabas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isa</a:t>
            </a:r>
            <a:r>
              <a:rPr lang="en-GB" sz="1200" kern="1200" dirty="0" smtClean="0">
                <a:solidFill>
                  <a:schemeClr val="tx1"/>
                </a:solidFill>
                <a:effectLst/>
                <a:latin typeface="+mn-lt"/>
                <a:ea typeface="+mn-ea"/>
                <a:cs typeface="+mn-cs"/>
              </a:rPr>
              <a:t> </a:t>
            </a:r>
            <a:r>
              <a:rPr lang="en-GB" sz="1200" u="sng" kern="1200" dirty="0" err="1" smtClean="0">
                <a:solidFill>
                  <a:schemeClr val="tx1"/>
                </a:solidFill>
                <a:effectLst/>
                <a:latin typeface="+mn-lt"/>
                <a:ea typeface="+mn-ea"/>
                <a:cs typeface="+mn-cs"/>
              </a:rPr>
              <a:t>eluandev</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välgunool</a:t>
            </a:r>
            <a:r>
              <a:rPr lang="en-GB"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6. </a:t>
            </a:r>
            <a:r>
              <a:rPr lang="en-GB" sz="1200" b="1" kern="1200" dirty="0" err="1" smtClean="0">
                <a:solidFill>
                  <a:schemeClr val="tx1"/>
                </a:solidFill>
                <a:effectLst/>
                <a:latin typeface="+mn-lt"/>
                <a:ea typeface="+mn-ea"/>
                <a:cs typeface="+mn-cs"/>
              </a:rPr>
              <a:t>Jutu</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jätkamine</a:t>
            </a:r>
            <a:r>
              <a:rPr lang="en-GB" sz="1200" b="1" kern="1200" dirty="0" smtClean="0">
                <a:solidFill>
                  <a:schemeClr val="tx1"/>
                </a:solidFill>
                <a:effectLst/>
                <a:latin typeface="+mn-lt"/>
                <a:ea typeface="+mn-ea"/>
                <a:cs typeface="+mn-cs"/>
              </a:rPr>
              <a:t>: </a:t>
            </a:r>
            <a:r>
              <a:rPr lang="en-GB" sz="1200" b="1" kern="1200" cap="all" dirty="0" err="1" smtClean="0">
                <a:solidFill>
                  <a:schemeClr val="tx1"/>
                </a:solidFill>
                <a:effectLst/>
                <a:latin typeface="+mn-lt"/>
                <a:ea typeface="+mn-ea"/>
                <a:cs typeface="+mn-cs"/>
              </a:rPr>
              <a:t>Püha</a:t>
            </a:r>
            <a:r>
              <a:rPr lang="en-GB" sz="1200" b="1" kern="1200" cap="all" dirty="0" smtClean="0">
                <a:solidFill>
                  <a:schemeClr val="tx1"/>
                </a:solidFill>
                <a:effectLst/>
                <a:latin typeface="+mn-lt"/>
                <a:ea typeface="+mn-ea"/>
                <a:cs typeface="+mn-cs"/>
              </a:rPr>
              <a:t> Barbara.</a:t>
            </a:r>
            <a:r>
              <a:rPr lang="en-GB"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b="1" kern="1200" dirty="0" err="1" smtClean="0">
                <a:solidFill>
                  <a:schemeClr val="tx1"/>
                </a:solidFill>
                <a:effectLst/>
                <a:latin typeface="+mn-lt"/>
                <a:ea typeface="+mn-ea"/>
                <a:cs typeface="+mn-cs"/>
              </a:rPr>
              <a:t>Õpilased</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mõtlevad</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loole</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uue</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lõpu</a:t>
            </a:r>
            <a:r>
              <a:rPr lang="en-GB"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Link: </a:t>
            </a:r>
            <a:r>
              <a:rPr lang="en-GB" sz="1200" kern="1200" dirty="0" err="1" smtClean="0">
                <a:solidFill>
                  <a:schemeClr val="tx1"/>
                </a:solidFill>
                <a:effectLst/>
                <a:latin typeface="+mn-lt"/>
                <a:ea typeface="+mn-ea"/>
                <a:cs typeface="+mn-cs"/>
              </a:rPr>
              <a:t>Püha</a:t>
            </a:r>
            <a:r>
              <a:rPr lang="en-GB" sz="1200" kern="1200" dirty="0" smtClean="0">
                <a:solidFill>
                  <a:schemeClr val="tx1"/>
                </a:solidFill>
                <a:effectLst/>
                <a:latin typeface="+mn-lt"/>
                <a:ea typeface="+mn-ea"/>
                <a:cs typeface="+mn-cs"/>
              </a:rPr>
              <a:t> Barbara </a:t>
            </a:r>
            <a:r>
              <a:rPr lang="en-GB" sz="1200" kern="1200" dirty="0" err="1" smtClean="0">
                <a:solidFill>
                  <a:schemeClr val="tx1"/>
                </a:solidFill>
                <a:effectLst/>
                <a:latin typeface="+mn-lt"/>
                <a:ea typeface="+mn-ea"/>
                <a:cs typeface="+mn-cs"/>
              </a:rPr>
              <a:t>skulptuur</a:t>
            </a:r>
            <a:r>
              <a:rPr lang="en-GB" sz="1200" kern="1200" dirty="0" smtClean="0">
                <a:solidFill>
                  <a:schemeClr val="tx1"/>
                </a:solidFill>
                <a:effectLst/>
                <a:latin typeface="+mn-lt"/>
                <a:ea typeface="+mn-ea"/>
                <a:cs typeface="+mn-cs"/>
              </a:rPr>
              <a:t> </a:t>
            </a:r>
            <a:r>
              <a:rPr lang="en-GB" sz="1200" u="sng" kern="1200" dirty="0" smtClean="0">
                <a:solidFill>
                  <a:schemeClr val="tx1"/>
                </a:solidFill>
                <a:effectLst/>
                <a:latin typeface="+mn-lt"/>
                <a:ea typeface="+mn-ea"/>
                <a:cs typeface="+mn-cs"/>
                <a:hlinkClick r:id="rId3"/>
              </a:rPr>
              <a:t>http://rode.ekm.ee/niguliste-est.html#T3B3</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DB12B2-FF2A-4745-98D8-BA8CE81FD938}" type="slidenum">
              <a:rPr lang="en-US" smtClean="0"/>
              <a:t>15</a:t>
            </a:fld>
            <a:endParaRPr lang="en-US"/>
          </a:p>
        </p:txBody>
      </p:sp>
    </p:spTree>
    <p:extLst>
      <p:ext uri="{BB962C8B-B14F-4D97-AF65-F5344CB8AC3E}">
        <p14:creationId xmlns:p14="http://schemas.microsoft.com/office/powerpoint/2010/main" val="75230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b="1" kern="1200" dirty="0" smtClean="0">
                <a:solidFill>
                  <a:schemeClr val="tx1"/>
                </a:solidFill>
                <a:effectLst/>
                <a:latin typeface="+mn-lt"/>
                <a:ea typeface="+mn-ea"/>
                <a:cs typeface="+mn-cs"/>
              </a:rPr>
              <a:t>Soovitused tagasiside andmiseks</a:t>
            </a:r>
            <a:endParaRPr lang="en-US"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Õpetaja annab lastele erinevate tegevuste juures suulist tagasisidet, mis aitab lastel tunda rõõmu oma ja teiste õnnestumistest ning tulla toime ebaõnnestumistega. Tunnustada võib laste toimetulekut, osavust, tähelepanelikkust, nutikust, positiivseid hoiakuid ja huvi õppimise vastu.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DB12B2-FF2A-4745-98D8-BA8CE81FD938}" type="slidenum">
              <a:rPr lang="en-US" smtClean="0"/>
              <a:t>16</a:t>
            </a:fld>
            <a:endParaRPr lang="en-US"/>
          </a:p>
        </p:txBody>
      </p:sp>
    </p:spTree>
    <p:extLst>
      <p:ext uri="{BB962C8B-B14F-4D97-AF65-F5344CB8AC3E}">
        <p14:creationId xmlns:p14="http://schemas.microsoft.com/office/powerpoint/2010/main" val="1517794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SISSEJUHATUS</a:t>
            </a:r>
          </a:p>
          <a:p>
            <a:r>
              <a:rPr lang="et-EE" sz="1200" kern="1200" dirty="0" smtClean="0">
                <a:solidFill>
                  <a:schemeClr val="tx1"/>
                </a:solidFill>
                <a:effectLst/>
                <a:latin typeface="+mn-lt"/>
                <a:ea typeface="+mn-ea"/>
                <a:cs typeface="+mn-cs"/>
              </a:rPr>
              <a:t>Sissejuhatuseks õpetaja tutvustab või tuletab õppekäigu põhjal lühidalt meelde Niguliste kiriku kappaltari ajaloolist tausta. Õpetaja selgitab mõisteid: kirik, altar, pühak.</a:t>
            </a:r>
            <a:r>
              <a:rPr lang="en-US" dirty="0" smtClean="0">
                <a:effectLst/>
              </a:rPr>
              <a:t> </a:t>
            </a:r>
            <a:endParaRPr lang="en-US" dirty="0" smtClean="0"/>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err="1" smtClean="0">
                <a:solidFill>
                  <a:schemeClr val="tx1"/>
                </a:solidFill>
                <a:effectLst/>
                <a:latin typeface="+mn-lt"/>
                <a:ea typeface="+mn-ea"/>
                <a:cs typeface="+mn-cs"/>
              </a:rPr>
              <a:t>Niguliste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kirik</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asub</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Tallinna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vanalinnas</a:t>
            </a:r>
            <a:r>
              <a:rPr lang="en-GB" sz="1200" kern="1200" baseline="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err="1" smtClean="0">
                <a:solidFill>
                  <a:schemeClr val="tx1"/>
                </a:solidFill>
                <a:latin typeface="+mn-lt"/>
                <a:ea typeface="+mn-ea"/>
                <a:cs typeface="+mn-cs"/>
              </a:rPr>
              <a:t>Keskajal</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umbes</a:t>
            </a:r>
            <a:r>
              <a:rPr lang="en-US" sz="1200" kern="1200" dirty="0" smtClean="0">
                <a:solidFill>
                  <a:schemeClr val="tx1"/>
                </a:solidFill>
                <a:latin typeface="+mn-lt"/>
                <a:ea typeface="+mn-ea"/>
                <a:cs typeface="+mn-cs"/>
              </a:rPr>
              <a:t> 500 </a:t>
            </a:r>
            <a:r>
              <a:rPr lang="en-US" sz="1200" kern="1200" dirty="0" err="1" smtClean="0">
                <a:solidFill>
                  <a:schemeClr val="tx1"/>
                </a:solidFill>
                <a:latin typeface="+mn-lt"/>
                <a:ea typeface="+mn-ea"/>
                <a:cs typeface="+mn-cs"/>
              </a:rPr>
              <a:t>aastat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tagasi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oli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Niguliste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kirik</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üks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linna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uhkemaid</a:t>
            </a:r>
            <a:r>
              <a:rPr lang="en-US" sz="1200" kern="1200" dirty="0" smtClean="0">
                <a:solidFill>
                  <a:schemeClr val="tx1"/>
                </a:solidFill>
                <a:latin typeface="+mn-lt"/>
                <a:ea typeface="+mn-ea"/>
                <a:cs typeface="+mn-cs"/>
              </a:rPr>
              <a:t> ja </a:t>
            </a:r>
            <a:r>
              <a:rPr lang="en-US" sz="1200" kern="1200" dirty="0" err="1" smtClean="0">
                <a:solidFill>
                  <a:schemeClr val="tx1"/>
                </a:solidFill>
                <a:latin typeface="+mn-lt"/>
                <a:ea typeface="+mn-ea"/>
                <a:cs typeface="+mn-cs"/>
              </a:rPr>
              <a:t>kaunimaid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pühakodasid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Kirik</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oli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pühendatud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kaupmeeste</a:t>
            </a:r>
            <a:r>
              <a:rPr lang="en-US" sz="1200" kern="1200" dirty="0" smtClean="0">
                <a:solidFill>
                  <a:schemeClr val="tx1"/>
                </a:solidFill>
                <a:latin typeface="+mn-lt"/>
                <a:ea typeface="+mn-ea"/>
                <a:cs typeface="+mn-cs"/>
              </a:rPr>
              <a:t> ja </a:t>
            </a:r>
            <a:r>
              <a:rPr lang="en-US" sz="1200" kern="1200" dirty="0" err="1" smtClean="0">
                <a:solidFill>
                  <a:schemeClr val="tx1"/>
                </a:solidFill>
                <a:latin typeface="+mn-lt"/>
                <a:ea typeface="+mn-ea"/>
                <a:cs typeface="+mn-cs"/>
              </a:rPr>
              <a:t>meresõitjate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kaitsepühakule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Nikolausele</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Tallinna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kaupmeeste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jõukusest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kõnelevad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hinnalised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kunstiteosed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mis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telliti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Saksamaalt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parimate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meistrite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käest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Neist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tuntumate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hulka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kuuluvad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meistri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Bernt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Notke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Surmatants</a:t>
            </a:r>
            <a:r>
              <a:rPr lang="en-US" sz="1200" kern="1200" dirty="0" smtClean="0">
                <a:solidFill>
                  <a:schemeClr val="tx1"/>
                </a:solidFill>
                <a:latin typeface="+mn-lt"/>
                <a:ea typeface="+mn-ea"/>
                <a:cs typeface="+mn-cs"/>
              </a:rPr>
              <a:t>” ja </a:t>
            </a:r>
            <a:r>
              <a:rPr lang="en-US" sz="1200" kern="1200" dirty="0" err="1" smtClean="0">
                <a:solidFill>
                  <a:schemeClr val="tx1"/>
                </a:solidFill>
                <a:latin typeface="+mn-lt"/>
                <a:ea typeface="+mn-ea"/>
                <a:cs typeface="+mn-cs"/>
              </a:rPr>
              <a:t>suurejooneline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peaaltari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retaabel</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mida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võib</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praeguseni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kirikus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näha</a:t>
            </a:r>
            <a:r>
              <a:rPr lang="en-US" sz="1200" kern="1200" dirty="0" smtClean="0">
                <a:solidFill>
                  <a:schemeClr val="tx1"/>
                </a:solidFill>
                <a:latin typeface="+mn-lt"/>
                <a:ea typeface="+mn-ea"/>
                <a:cs typeface="+mn-cs"/>
              </a:rPr>
              <a:t>.</a:t>
            </a:r>
            <a:endParaRPr lang="cs-CZ"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1DB12B2-FF2A-4745-98D8-BA8CE81FD938}" type="slidenum">
              <a:rPr lang="en-US" smtClean="0"/>
              <a:t>2</a:t>
            </a:fld>
            <a:endParaRPr lang="en-US"/>
          </a:p>
        </p:txBody>
      </p:sp>
    </p:spTree>
    <p:extLst>
      <p:ext uri="{BB962C8B-B14F-4D97-AF65-F5344CB8AC3E}">
        <p14:creationId xmlns:p14="http://schemas.microsoft.com/office/powerpoint/2010/main" val="962626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mn-lt"/>
                <a:ea typeface="+mn-ea"/>
                <a:cs typeface="+mn-cs"/>
              </a:rPr>
              <a:t>MINA JA KESKKOND</a:t>
            </a:r>
            <a:endParaRPr lang="en-US"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Koos uuritakse poolavatud altaril näha olevat </a:t>
            </a:r>
            <a:r>
              <a:rPr lang="et-EE" sz="1200" kern="1200" dirty="0" err="1" smtClean="0">
                <a:solidFill>
                  <a:schemeClr val="tx1"/>
                </a:solidFill>
                <a:effectLst/>
                <a:latin typeface="+mn-lt"/>
                <a:ea typeface="+mn-ea"/>
                <a:cs typeface="+mn-cs"/>
              </a:rPr>
              <a:t>Nikolause</a:t>
            </a:r>
            <a:r>
              <a:rPr lang="et-EE" sz="1200" kern="1200" dirty="0" smtClean="0">
                <a:solidFill>
                  <a:schemeClr val="tx1"/>
                </a:solidFill>
                <a:effectLst/>
                <a:latin typeface="+mn-lt"/>
                <a:ea typeface="+mn-ea"/>
                <a:cs typeface="+mn-cs"/>
              </a:rPr>
              <a:t> lugude pildiseeriat, õpetaja tutvustab lugu ning koos arutletakse üldinimlike väärtuste ja lahkuse/headuse üle. Lapsed toovad näiteid heategevusest ja abistamisest tänapäeval (toidupank, korjanduskastid toidupoes jt). Lisatud lingi kaudu saab õpetaja näidata </a:t>
            </a:r>
            <a:r>
              <a:rPr lang="et-EE" sz="1200" kern="1200" dirty="0" err="1" smtClean="0">
                <a:solidFill>
                  <a:schemeClr val="tx1"/>
                </a:solidFill>
                <a:effectLst/>
                <a:latin typeface="+mn-lt"/>
                <a:ea typeface="+mn-ea"/>
                <a:cs typeface="+mn-cs"/>
              </a:rPr>
              <a:t>Rode</a:t>
            </a:r>
            <a:r>
              <a:rPr lang="et-EE" sz="1200" kern="1200" dirty="0" smtClean="0">
                <a:solidFill>
                  <a:schemeClr val="tx1"/>
                </a:solidFill>
                <a:effectLst/>
                <a:latin typeface="+mn-lt"/>
                <a:ea typeface="+mn-ea"/>
                <a:cs typeface="+mn-cs"/>
              </a:rPr>
              <a:t> altari teadusveebist pilte ühekaupa (järgmisele pildile edasiliikumiseks tuleb klikkida lehe paremas servas olevale noolele).</a:t>
            </a:r>
            <a:endParaRPr lang="en-US"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Link esimesele pildile: http://</a:t>
            </a:r>
            <a:r>
              <a:rPr lang="et-EE" sz="1200" kern="1200" dirty="0" err="1" smtClean="0">
                <a:solidFill>
                  <a:schemeClr val="tx1"/>
                </a:solidFill>
                <a:effectLst/>
                <a:latin typeface="+mn-lt"/>
                <a:ea typeface="+mn-ea"/>
                <a:cs typeface="+mn-cs"/>
              </a:rPr>
              <a:t>rode.ekm.ee</a:t>
            </a:r>
            <a:r>
              <a:rPr lang="et-EE" sz="1200" kern="1200" dirty="0" smtClean="0">
                <a:solidFill>
                  <a:schemeClr val="tx1"/>
                </a:solidFill>
                <a:effectLst/>
                <a:latin typeface="+mn-lt"/>
                <a:ea typeface="+mn-ea"/>
                <a:cs typeface="+mn-cs"/>
              </a:rPr>
              <a:t>/niguliste-est.html#T2N1 </a:t>
            </a:r>
            <a:endParaRPr lang="en-US"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Noored detektiivid peavad arvama, millisele tegelaskujule on püha </a:t>
            </a:r>
            <a:r>
              <a:rPr lang="et-EE" sz="1200" kern="1200" dirty="0" err="1" smtClean="0">
                <a:solidFill>
                  <a:schemeClr val="tx1"/>
                </a:solidFill>
                <a:effectLst/>
                <a:latin typeface="+mn-lt"/>
                <a:ea typeface="+mn-ea"/>
                <a:cs typeface="+mn-cs"/>
              </a:rPr>
              <a:t>Nikolaus</a:t>
            </a:r>
            <a:r>
              <a:rPr lang="et-EE" sz="1200" kern="1200" dirty="0" smtClean="0">
                <a:solidFill>
                  <a:schemeClr val="tx1"/>
                </a:solidFill>
                <a:effectLst/>
                <a:latin typeface="+mn-lt"/>
                <a:ea typeface="+mn-ea"/>
                <a:cs typeface="+mn-cs"/>
              </a:rPr>
              <a:t> eeskuju andnud. Õpetaja võib anda vihjeid. </a:t>
            </a:r>
            <a:endParaRPr lang="en-US"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Kui vastus käes, jagab õpetaja selgitusi selle kohta, kuidas kaasaegse jõuluvana tegelaskuju on välja arenenud (samas mainib ta ka varasemat jõulusoku traditsiooni rahvakombestikus). Lisatud videolõik osutab püha </a:t>
            </a:r>
            <a:r>
              <a:rPr lang="et-EE" sz="1200" kern="1200" dirty="0" err="1" smtClean="0">
                <a:solidFill>
                  <a:schemeClr val="tx1"/>
                </a:solidFill>
                <a:effectLst/>
                <a:latin typeface="+mn-lt"/>
                <a:ea typeface="+mn-ea"/>
                <a:cs typeface="+mn-cs"/>
              </a:rPr>
              <a:t>Nikolause</a:t>
            </a:r>
            <a:r>
              <a:rPr lang="et-EE" sz="1200" kern="1200" dirty="0" smtClean="0">
                <a:solidFill>
                  <a:schemeClr val="tx1"/>
                </a:solidFill>
                <a:effectLst/>
                <a:latin typeface="+mn-lt"/>
                <a:ea typeface="+mn-ea"/>
                <a:cs typeface="+mn-cs"/>
              </a:rPr>
              <a:t> skulptuuri asukohale </a:t>
            </a:r>
            <a:r>
              <a:rPr lang="et-EE" sz="1200" kern="1200" dirty="0" err="1" smtClean="0">
                <a:solidFill>
                  <a:schemeClr val="tx1"/>
                </a:solidFill>
                <a:effectLst/>
                <a:latin typeface="+mn-lt"/>
                <a:ea typeface="+mn-ea"/>
                <a:cs typeface="+mn-cs"/>
              </a:rPr>
              <a:t>Rode</a:t>
            </a:r>
            <a:r>
              <a:rPr lang="et-EE" sz="1200" kern="1200" dirty="0" smtClean="0">
                <a:solidFill>
                  <a:schemeClr val="tx1"/>
                </a:solidFill>
                <a:effectLst/>
                <a:latin typeface="+mn-lt"/>
                <a:ea typeface="+mn-ea"/>
                <a:cs typeface="+mn-cs"/>
              </a:rPr>
              <a:t> </a:t>
            </a:r>
            <a:r>
              <a:rPr lang="et-EE" sz="1200" kern="1200" dirty="0" err="1" smtClean="0">
                <a:solidFill>
                  <a:schemeClr val="tx1"/>
                </a:solidFill>
                <a:effectLst/>
                <a:latin typeface="+mn-lt"/>
                <a:ea typeface="+mn-ea"/>
                <a:cs typeface="+mn-cs"/>
              </a:rPr>
              <a:t>altariretaablil</a:t>
            </a:r>
            <a:r>
              <a:rPr lang="et-EE" sz="1200" kern="1200" dirty="0" smtClean="0">
                <a:solidFill>
                  <a:schemeClr val="tx1"/>
                </a:solidFill>
                <a:effectLst/>
                <a:latin typeface="+mn-lt"/>
                <a:ea typeface="+mn-ea"/>
                <a:cs typeface="+mn-cs"/>
              </a:rPr>
              <a:t> ning viitab seosele jõuluvanaga.</a:t>
            </a:r>
            <a:endParaRPr lang="en-US"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video: </a:t>
            </a:r>
            <a:r>
              <a:rPr lang="et-EE" sz="1200" u="sng" kern="1200" dirty="0" smtClean="0">
                <a:solidFill>
                  <a:schemeClr val="tx1"/>
                </a:solidFill>
                <a:effectLst/>
                <a:latin typeface="+mn-lt"/>
                <a:ea typeface="+mn-ea"/>
                <a:cs typeface="+mn-cs"/>
                <a:hlinkClick r:id="rId3"/>
              </a:rPr>
              <a:t>https://www.youtube.com/watch?v=aPW8sOUeiww</a:t>
            </a:r>
            <a:r>
              <a:rPr lang="et-EE"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Õpetajale on taustainfo saamiseks abiks Eesti rahvakalendri tähtpäevade andmebaas BERTA: </a:t>
            </a:r>
            <a:r>
              <a:rPr lang="et-EE" sz="1200" u="sng" kern="1200" dirty="0" smtClean="0">
                <a:solidFill>
                  <a:schemeClr val="tx1"/>
                </a:solidFill>
                <a:effectLst/>
                <a:latin typeface="+mn-lt"/>
                <a:ea typeface="+mn-ea"/>
                <a:cs typeface="+mn-cs"/>
                <a:hlinkClick r:id="rId4"/>
              </a:rPr>
              <a:t>http://www.folklore.ee/Berta/tahtpaev-joulud.php</a:t>
            </a:r>
            <a:r>
              <a:rPr lang="et-EE" sz="1200" kern="1200" dirty="0" smtClean="0">
                <a:solidFill>
                  <a:schemeClr val="tx1"/>
                </a:solidFill>
                <a:effectLst/>
                <a:latin typeface="+mn-lt"/>
                <a:ea typeface="+mn-ea"/>
                <a:cs typeface="+mn-cs"/>
              </a:rPr>
              <a:t> (vt jõuluvana ja jõulusokk) ja </a:t>
            </a:r>
            <a:r>
              <a:rPr lang="et-EE" sz="1200" u="sng" kern="1200" dirty="0" smtClean="0">
                <a:solidFill>
                  <a:schemeClr val="tx1"/>
                </a:solidFill>
                <a:effectLst/>
                <a:latin typeface="+mn-lt"/>
                <a:ea typeface="+mn-ea"/>
                <a:cs typeface="+mn-cs"/>
                <a:hlinkClick r:id="rId5"/>
              </a:rPr>
              <a:t>http://www.folklore.ee/Berta/tahtpaev-detsnigulapaev.php</a:t>
            </a:r>
            <a:r>
              <a:rPr lang="et-EE" sz="1200" kern="1200" dirty="0" smtClean="0">
                <a:solidFill>
                  <a:schemeClr val="tx1"/>
                </a:solidFill>
                <a:effectLst/>
                <a:latin typeface="+mn-lt"/>
                <a:ea typeface="+mn-ea"/>
                <a:cs typeface="+mn-cs"/>
              </a:rPr>
              <a:t> (vt püha </a:t>
            </a:r>
            <a:r>
              <a:rPr lang="et-EE" sz="1200" kern="1200" dirty="0" err="1" smtClean="0">
                <a:solidFill>
                  <a:schemeClr val="tx1"/>
                </a:solidFill>
                <a:effectLst/>
                <a:latin typeface="+mn-lt"/>
                <a:ea typeface="+mn-ea"/>
                <a:cs typeface="+mn-cs"/>
              </a:rPr>
              <a:t>Nikolaus</a:t>
            </a:r>
            <a:r>
              <a:rPr lang="et-EE" sz="1200" kern="1200" dirty="0" smtClean="0">
                <a:solidFill>
                  <a:schemeClr val="tx1"/>
                </a:solidFill>
                <a:effectLst/>
                <a:latin typeface="+mn-lt"/>
                <a:ea typeface="+mn-ea"/>
                <a:cs typeface="+mn-cs"/>
              </a:rPr>
              <a:t> ja Santa </a:t>
            </a:r>
            <a:r>
              <a:rPr lang="et-EE" sz="1200" kern="1200" dirty="0" err="1" smtClean="0">
                <a:solidFill>
                  <a:schemeClr val="tx1"/>
                </a:solidFill>
                <a:effectLst/>
                <a:latin typeface="+mn-lt"/>
                <a:ea typeface="+mn-ea"/>
                <a:cs typeface="+mn-cs"/>
              </a:rPr>
              <a:t>Claus</a:t>
            </a:r>
            <a:r>
              <a:rPr lang="et-EE" sz="1200" kern="1200" dirty="0" smtClean="0">
                <a:solidFill>
                  <a:schemeClr val="tx1"/>
                </a:solidFill>
                <a:effectLst/>
                <a:latin typeface="+mn-lt"/>
                <a:ea typeface="+mn-ea"/>
                <a:cs typeface="+mn-cs"/>
              </a:rPr>
              <a:t>).</a:t>
            </a:r>
            <a:r>
              <a:rPr lang="en-US" dirty="0" smtClean="0">
                <a:effectLst/>
              </a:rPr>
              <a:t> </a:t>
            </a:r>
            <a:endParaRPr lang="cs-CZ" sz="1200" kern="1200" dirty="0" smtClean="0">
              <a:solidFill>
                <a:schemeClr val="tx1"/>
              </a:solidFill>
              <a:effectLst/>
              <a:latin typeface="+mn-lt"/>
              <a:ea typeface="+mn-ea"/>
              <a:cs typeface="+mn-cs"/>
            </a:endParaRPr>
          </a:p>
          <a:p>
            <a:endParaRPr lang="cs-CZ"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DB12B2-FF2A-4745-98D8-BA8CE81FD938}" type="slidenum">
              <a:rPr lang="en-US" smtClean="0"/>
              <a:t>3</a:t>
            </a:fld>
            <a:endParaRPr lang="en-US"/>
          </a:p>
        </p:txBody>
      </p:sp>
    </p:spTree>
    <p:extLst>
      <p:ext uri="{BB962C8B-B14F-4D97-AF65-F5344CB8AC3E}">
        <p14:creationId xmlns:p14="http://schemas.microsoft.com/office/powerpoint/2010/main" val="217711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mn-lt"/>
                <a:ea typeface="+mn-ea"/>
                <a:cs typeface="+mn-cs"/>
              </a:rPr>
              <a:t>MATEMAATIKA</a:t>
            </a:r>
            <a:endParaRPr lang="en-US"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Matemaatika valdkonna tegevused viiakse läbi töölehe ülesannete kaudu. Noored kunstidetektiivid loendavad ja arvutavad pühakute ja teiste kappaltari detailidega 10 piires, rühmitavad ühiste tunnuste alusel ja võrdlevad hulki. Ülesannete 2–4 tegemiseks näitab õpetaja ekraanilt kappaltari </a:t>
            </a:r>
            <a:r>
              <a:rPr lang="et-EE" sz="1200" kern="1200" dirty="0" err="1" smtClean="0">
                <a:solidFill>
                  <a:schemeClr val="tx1"/>
                </a:solidFill>
                <a:effectLst/>
                <a:latin typeface="+mn-lt"/>
                <a:ea typeface="+mn-ea"/>
                <a:cs typeface="+mn-cs"/>
              </a:rPr>
              <a:t>predellal</a:t>
            </a:r>
            <a:r>
              <a:rPr lang="et-EE" sz="1200" kern="1200" dirty="0" smtClean="0">
                <a:solidFill>
                  <a:schemeClr val="tx1"/>
                </a:solidFill>
                <a:effectLst/>
                <a:latin typeface="+mn-lt"/>
                <a:ea typeface="+mn-ea"/>
                <a:cs typeface="+mn-cs"/>
              </a:rPr>
              <a:t> kujutatud tegelasi. </a:t>
            </a:r>
            <a:endParaRPr lang="en-US"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Õpetaja arvestab õpilaste teadmiste ja oskuste tasemega ülesannet lihtsustades või täiendades. Näiteks 5-aastastel, kui ei ole veel numbrite kirjutamist ega 10 piires liitmist õpitud, võib esimeses ülesandes lasta objekte loendada suuliselt. Vanematele lastele võib anda aga lisaülesandeid, nt pühakute </a:t>
            </a:r>
            <a:r>
              <a:rPr lang="et-EE" sz="1200" kern="1200" dirty="0" err="1" smtClean="0">
                <a:solidFill>
                  <a:schemeClr val="tx1"/>
                </a:solidFill>
                <a:effectLst/>
                <a:latin typeface="+mn-lt"/>
                <a:ea typeface="+mn-ea"/>
                <a:cs typeface="+mn-cs"/>
              </a:rPr>
              <a:t>kokkulugemine</a:t>
            </a:r>
            <a:r>
              <a:rPr lang="et-EE" sz="1200" kern="1200" dirty="0" smtClean="0">
                <a:solidFill>
                  <a:schemeClr val="tx1"/>
                </a:solidFill>
                <a:effectLst/>
                <a:latin typeface="+mn-lt"/>
                <a:ea typeface="+mn-ea"/>
                <a:cs typeface="+mn-cs"/>
              </a:rPr>
              <a:t> suletud asendis kappaltaril, käte arvu </a:t>
            </a:r>
            <a:r>
              <a:rPr lang="et-EE" sz="1200" kern="1200" dirty="0" err="1" smtClean="0">
                <a:solidFill>
                  <a:schemeClr val="tx1"/>
                </a:solidFill>
                <a:effectLst/>
                <a:latin typeface="+mn-lt"/>
                <a:ea typeface="+mn-ea"/>
                <a:cs typeface="+mn-cs"/>
              </a:rPr>
              <a:t>kokkulugemine</a:t>
            </a:r>
            <a:r>
              <a:rPr lang="et-EE" sz="1200" kern="1200" dirty="0" smtClean="0">
                <a:solidFill>
                  <a:schemeClr val="tx1"/>
                </a:solidFill>
                <a:effectLst/>
                <a:latin typeface="+mn-lt"/>
                <a:ea typeface="+mn-ea"/>
                <a:cs typeface="+mn-cs"/>
              </a:rPr>
              <a:t> jne.</a:t>
            </a:r>
            <a:endParaRPr lang="en-US" sz="1200" kern="1200" dirty="0" smtClean="0">
              <a:solidFill>
                <a:schemeClr val="tx1"/>
              </a:solidFill>
              <a:effectLst/>
              <a:latin typeface="+mn-lt"/>
              <a:ea typeface="+mn-ea"/>
              <a:cs typeface="+mn-cs"/>
            </a:endParaRPr>
          </a:p>
          <a:p>
            <a:endParaRPr lang="cs-CZ"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cs-CZ" sz="1200" kern="1200" dirty="0" err="1" smtClean="0">
                <a:solidFill>
                  <a:schemeClr val="tx1"/>
                </a:solidFill>
                <a:effectLst/>
                <a:latin typeface="+mn-lt"/>
                <a:ea typeface="+mn-ea"/>
                <a:cs typeface="+mn-cs"/>
              </a:rPr>
              <a:t>Kui</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soovitakse</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tegelasi</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lähemalt</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uurida</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ja</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neid</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suurendada</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siis</a:t>
            </a:r>
            <a:r>
              <a:rPr lang="cs-CZ" sz="1200" kern="1200" dirty="0" smtClean="0">
                <a:solidFill>
                  <a:schemeClr val="tx1"/>
                </a:solidFill>
                <a:effectLst/>
                <a:latin typeface="+mn-lt"/>
                <a:ea typeface="+mn-ea"/>
                <a:cs typeface="+mn-cs"/>
              </a:rPr>
              <a:t> Rode </a:t>
            </a:r>
            <a:r>
              <a:rPr lang="cs-CZ" sz="1200" kern="1200" dirty="0" err="1" smtClean="0">
                <a:solidFill>
                  <a:schemeClr val="tx1"/>
                </a:solidFill>
                <a:effectLst/>
                <a:latin typeface="+mn-lt"/>
                <a:ea typeface="+mn-ea"/>
                <a:cs typeface="+mn-cs"/>
              </a:rPr>
              <a:t>teadusveebis</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saab</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seda</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teha</a:t>
            </a:r>
            <a:r>
              <a:rPr lang="cs-CZ" sz="1200" kern="1200" dirty="0" smtClean="0">
                <a:solidFill>
                  <a:schemeClr val="tx1"/>
                </a:solidFill>
                <a:effectLst/>
                <a:latin typeface="+mn-lt"/>
                <a:ea typeface="+mn-ea"/>
                <a:cs typeface="+mn-cs"/>
              </a:rPr>
              <a:t>: </a:t>
            </a:r>
            <a:r>
              <a:rPr lang="cs-CZ" sz="1200" u="sng" kern="1200" dirty="0" smtClean="0">
                <a:solidFill>
                  <a:schemeClr val="tx1"/>
                </a:solidFill>
                <a:effectLst/>
                <a:latin typeface="+mn-lt"/>
                <a:ea typeface="+mn-ea"/>
                <a:cs typeface="+mn-cs"/>
                <a:hlinkClick r:id="rId3"/>
              </a:rPr>
              <a:t>http://rode.ekm.ee/niguliste-est.html#T1C</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ja</a:t>
            </a:r>
            <a:r>
              <a:rPr lang="cs-CZ" sz="1200" kern="1200" dirty="0" smtClean="0">
                <a:solidFill>
                  <a:schemeClr val="tx1"/>
                </a:solidFill>
                <a:effectLst/>
                <a:latin typeface="+mn-lt"/>
                <a:ea typeface="+mn-ea"/>
                <a:cs typeface="+mn-cs"/>
              </a:rPr>
              <a:t> </a:t>
            </a:r>
            <a:r>
              <a:rPr lang="cs-CZ" sz="1200" u="sng" kern="1200" dirty="0" smtClean="0">
                <a:solidFill>
                  <a:schemeClr val="tx1"/>
                </a:solidFill>
                <a:effectLst/>
                <a:latin typeface="+mn-lt"/>
                <a:ea typeface="+mn-ea"/>
                <a:cs typeface="+mn-cs"/>
                <a:hlinkClick r:id="rId4"/>
              </a:rPr>
              <a:t>http://rode.ekm.ee/niguliste-est.html#T1D</a:t>
            </a:r>
            <a:r>
              <a:rPr lang="cs-CZ"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DB12B2-FF2A-4745-98D8-BA8CE81FD938}" type="slidenum">
              <a:rPr lang="en-US" smtClean="0"/>
              <a:t>4</a:t>
            </a:fld>
            <a:endParaRPr lang="en-US"/>
          </a:p>
        </p:txBody>
      </p:sp>
    </p:spTree>
    <p:extLst>
      <p:ext uri="{BB962C8B-B14F-4D97-AF65-F5344CB8AC3E}">
        <p14:creationId xmlns:p14="http://schemas.microsoft.com/office/powerpoint/2010/main" val="2126979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mn-lt"/>
                <a:ea typeface="+mn-ea"/>
                <a:cs typeface="+mn-cs"/>
              </a:rPr>
              <a:t>KUNST</a:t>
            </a:r>
            <a:endParaRPr lang="en-US"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Ülesande kaudu laps tutvustab ja kirjeldab iseennast, enda omadusi-huvisid (seotud ka valdkonnaga „Mina ja keskkond“). Töölehel</a:t>
            </a:r>
            <a:r>
              <a:rPr lang="et-EE" sz="1200" b="1" kern="1200" dirty="0" smtClean="0">
                <a:solidFill>
                  <a:schemeClr val="tx1"/>
                </a:solidFill>
                <a:effectLst/>
                <a:latin typeface="+mn-lt"/>
                <a:ea typeface="+mn-ea"/>
                <a:cs typeface="+mn-cs"/>
              </a:rPr>
              <a:t> </a:t>
            </a:r>
            <a:r>
              <a:rPr lang="et-EE" sz="1200" kern="1200" dirty="0" smtClean="0">
                <a:solidFill>
                  <a:schemeClr val="tx1"/>
                </a:solidFill>
                <a:effectLst/>
                <a:latin typeface="+mn-lt"/>
                <a:ea typeface="+mn-ea"/>
                <a:cs typeface="+mn-cs"/>
              </a:rPr>
              <a:t>on inimese kontuurid koos kinnitusribaga (keerates väljalõigatud kinnitusriba rulli saab joonistuse püsti seisma panna). Lapsed joonistavad kontuuri järgides iseennast – „mina ise“ – ja lõikavad figuurid paberist välja ning asetavad püsti. Eraldi paberile joonistavad nad atribuudi, mis on seotud lapse huvide või lemmiktegevusega (võib olla ka lemmikmänguasi) ja liimivad selle figuurile kätte. Õpilased koloreerivad töö värviliste pliiatsite või viltpliiatsitega, soovi korral lisavad valminud tööle kuldse metallik-värviga läiget.</a:t>
            </a:r>
            <a:endParaRPr lang="en-US"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Õpetaja seab rühma tööd kokku altari eeskujul riiulile või kasti. Valmib kappaltar rühma lastest, mida ühiselt vaadeldakse, analüüsitakse ning vesteldakse laste huvidest ja erinevustest. Ühise töö </a:t>
            </a:r>
            <a:r>
              <a:rPr lang="et-EE" sz="1200" kern="1200" dirty="0" err="1" smtClean="0">
                <a:solidFill>
                  <a:schemeClr val="tx1"/>
                </a:solidFill>
                <a:effectLst/>
                <a:latin typeface="+mn-lt"/>
                <a:ea typeface="+mn-ea"/>
                <a:cs typeface="+mn-cs"/>
              </a:rPr>
              <a:t>kokkuseadmine</a:t>
            </a:r>
            <a:r>
              <a:rPr lang="et-EE" sz="1200" kern="1200" dirty="0" smtClean="0">
                <a:solidFill>
                  <a:schemeClr val="tx1"/>
                </a:solidFill>
                <a:effectLst/>
                <a:latin typeface="+mn-lt"/>
                <a:ea typeface="+mn-ea"/>
                <a:cs typeface="+mn-cs"/>
              </a:rPr>
              <a:t> ja analüüsimine aitab kasvatada lastes ühtekuuluvustunnet.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DB12B2-FF2A-4745-98D8-BA8CE81FD938}" type="slidenum">
              <a:rPr lang="en-US" smtClean="0"/>
              <a:t>5</a:t>
            </a:fld>
            <a:endParaRPr lang="en-US"/>
          </a:p>
        </p:txBody>
      </p:sp>
    </p:spTree>
    <p:extLst>
      <p:ext uri="{BB962C8B-B14F-4D97-AF65-F5344CB8AC3E}">
        <p14:creationId xmlns:p14="http://schemas.microsoft.com/office/powerpoint/2010/main" val="1414422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mn-lt"/>
                <a:ea typeface="+mn-ea"/>
                <a:cs typeface="+mn-cs"/>
              </a:rPr>
              <a:t>MUUSIKA </a:t>
            </a:r>
            <a:endParaRPr lang="en-US"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Noored kunstidetektiivid kuulavad ja analüüsivad keskaegset muusikapala. Lapsed peavad töölehel joonistama ringi ümber pillidele, mida kuulatud palas mängiti. Instrumentide nimetusi lapsed teadma ei pea, nad lahendavad ülesande joonistatud piltide järgi.</a:t>
            </a:r>
            <a:endParaRPr lang="en-US"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muusikapala link: </a:t>
            </a:r>
            <a:r>
              <a:rPr lang="et-EE" sz="1200" u="sng" kern="1200" dirty="0" smtClean="0">
                <a:solidFill>
                  <a:schemeClr val="tx1"/>
                </a:solidFill>
                <a:effectLst/>
                <a:latin typeface="+mn-lt"/>
                <a:ea typeface="+mn-ea"/>
                <a:cs typeface="+mn-cs"/>
                <a:hlinkClick r:id="rId3"/>
              </a:rPr>
              <a:t>https://www.youtube.com/watch?v=czfFP23AoKU</a:t>
            </a:r>
            <a:endParaRPr lang="en-US" sz="1200" kern="1200" dirty="0" smtClean="0">
              <a:solidFill>
                <a:schemeClr val="tx1"/>
              </a:solidFill>
              <a:effectLst/>
              <a:latin typeface="+mn-lt"/>
              <a:ea typeface="+mn-ea"/>
              <a:cs typeface="+mn-cs"/>
            </a:endParaRPr>
          </a:p>
          <a:p>
            <a:endParaRPr lang="cs-CZ"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DB12B2-FF2A-4745-98D8-BA8CE81FD938}" type="slidenum">
              <a:rPr lang="en-US" smtClean="0"/>
              <a:t>6</a:t>
            </a:fld>
            <a:endParaRPr lang="en-US"/>
          </a:p>
        </p:txBody>
      </p:sp>
    </p:spTree>
    <p:extLst>
      <p:ext uri="{BB962C8B-B14F-4D97-AF65-F5344CB8AC3E}">
        <p14:creationId xmlns:p14="http://schemas.microsoft.com/office/powerpoint/2010/main" val="1633642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mn-lt"/>
                <a:ea typeface="+mn-ea"/>
                <a:cs typeface="+mn-cs"/>
              </a:rPr>
              <a:t>LIIKUMINE</a:t>
            </a:r>
            <a:endParaRPr lang="en-US" sz="1200" kern="1200" dirty="0" smtClean="0">
              <a:solidFill>
                <a:schemeClr val="tx1"/>
              </a:solidFill>
              <a:effectLst/>
              <a:latin typeface="+mn-lt"/>
              <a:ea typeface="+mn-ea"/>
              <a:cs typeface="+mn-cs"/>
            </a:endParaRPr>
          </a:p>
          <a:p>
            <a:r>
              <a:rPr lang="et-EE" sz="1200" b="1" kern="1200" dirty="0" smtClean="0">
                <a:solidFill>
                  <a:schemeClr val="tx1"/>
                </a:solidFill>
                <a:effectLst/>
                <a:latin typeface="+mn-lt"/>
                <a:ea typeface="+mn-ea"/>
                <a:cs typeface="+mn-cs"/>
              </a:rPr>
              <a:t>Tasakaaluharjutus: KES ON KÕIGE OSAVAM PUUKUJU? </a:t>
            </a:r>
            <a:endParaRPr lang="en-US"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Kappaltari puust kujud seisavad liikumatult juba üle 500 aasta, kui kaua suudavad lapsed seda teha? Ülesanne ühendab tasakaaluharjutuse kunstivaatlusega: ekraanilt vaadeldakse pühakute skulptuuride poose ning lapsed proovivad neid jäljendada, ent samal ajal ühel jalal seistes. Poosi hoidmise ajal võib õpetaja lühidalt jutustada seiku pühakute legendidest.</a:t>
            </a:r>
            <a:endParaRPr lang="en-US" sz="1200" kern="1200" dirty="0" smtClean="0">
              <a:solidFill>
                <a:schemeClr val="tx1"/>
              </a:solidFill>
              <a:effectLst/>
              <a:latin typeface="+mn-lt"/>
              <a:ea typeface="+mn-ea"/>
              <a:cs typeface="+mn-cs"/>
            </a:endParaRPr>
          </a:p>
          <a:p>
            <a:endParaRPr lang="cs-CZ"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Püha Jüri </a:t>
            </a:r>
            <a:endParaRPr lang="en-US"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Link: Püha Jüri http://</a:t>
            </a:r>
            <a:r>
              <a:rPr lang="et-EE" sz="1200" kern="1200" dirty="0" err="1" smtClean="0">
                <a:solidFill>
                  <a:schemeClr val="tx1"/>
                </a:solidFill>
                <a:effectLst/>
                <a:latin typeface="+mn-lt"/>
                <a:ea typeface="+mn-ea"/>
                <a:cs typeface="+mn-cs"/>
              </a:rPr>
              <a:t>rode.ekm.ee</a:t>
            </a:r>
            <a:r>
              <a:rPr lang="et-EE" sz="1200" kern="1200" dirty="0" smtClean="0">
                <a:solidFill>
                  <a:schemeClr val="tx1"/>
                </a:solidFill>
                <a:effectLst/>
                <a:latin typeface="+mn-lt"/>
                <a:ea typeface="+mn-ea"/>
                <a:cs typeface="+mn-cs"/>
              </a:rPr>
              <a:t>/niguliste-est.html#T3B12</a:t>
            </a:r>
            <a:endParaRPr lang="en-US"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 Püha Jüri, kes alistas lohe: kahe käega tuleb kinni hoida kujutletavat oda;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DB12B2-FF2A-4745-98D8-BA8CE81FD938}" type="slidenum">
              <a:rPr lang="en-US" smtClean="0"/>
              <a:t>7</a:t>
            </a:fld>
            <a:endParaRPr lang="en-US"/>
          </a:p>
        </p:txBody>
      </p:sp>
    </p:spTree>
    <p:extLst>
      <p:ext uri="{BB962C8B-B14F-4D97-AF65-F5344CB8AC3E}">
        <p14:creationId xmlns:p14="http://schemas.microsoft.com/office/powerpoint/2010/main" val="331613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mn-lt"/>
                <a:ea typeface="+mn-ea"/>
                <a:cs typeface="+mn-cs"/>
              </a:rPr>
              <a:t>LIIKUMINE</a:t>
            </a:r>
            <a:endParaRPr lang="en-US" sz="1200" kern="1200" dirty="0" smtClean="0">
              <a:solidFill>
                <a:schemeClr val="tx1"/>
              </a:solidFill>
              <a:effectLst/>
              <a:latin typeface="+mn-lt"/>
              <a:ea typeface="+mn-ea"/>
              <a:cs typeface="+mn-cs"/>
            </a:endParaRPr>
          </a:p>
          <a:p>
            <a:r>
              <a:rPr lang="et-EE" sz="1200" b="1" kern="1200" dirty="0" smtClean="0">
                <a:solidFill>
                  <a:schemeClr val="tx1"/>
                </a:solidFill>
                <a:effectLst/>
                <a:latin typeface="+mn-lt"/>
                <a:ea typeface="+mn-ea"/>
                <a:cs typeface="+mn-cs"/>
              </a:rPr>
              <a:t>Tasakaaluharjutus: KES ON KÕIGE OSAVAM PUUKUJU? </a:t>
            </a:r>
          </a:p>
          <a:p>
            <a:r>
              <a:rPr lang="et-EE" sz="1200" kern="1200" dirty="0" smtClean="0">
                <a:solidFill>
                  <a:schemeClr val="tx1"/>
                </a:solidFill>
                <a:effectLst/>
                <a:latin typeface="+mn-lt"/>
                <a:ea typeface="+mn-ea"/>
                <a:cs typeface="+mn-cs"/>
              </a:rPr>
              <a:t>Püha </a:t>
            </a:r>
            <a:r>
              <a:rPr lang="et-EE" sz="1200" kern="1200" dirty="0" err="1" smtClean="0">
                <a:solidFill>
                  <a:schemeClr val="tx1"/>
                </a:solidFill>
                <a:effectLst/>
                <a:latin typeface="+mn-lt"/>
                <a:ea typeface="+mn-ea"/>
                <a:cs typeface="+mn-cs"/>
              </a:rPr>
              <a:t>Nikolaus</a:t>
            </a:r>
            <a:r>
              <a:rPr lang="et-EE"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Link: Püha </a:t>
            </a:r>
            <a:r>
              <a:rPr lang="et-EE" sz="1200" kern="1200" dirty="0" err="1" smtClean="0">
                <a:solidFill>
                  <a:schemeClr val="tx1"/>
                </a:solidFill>
                <a:effectLst/>
                <a:latin typeface="+mn-lt"/>
                <a:ea typeface="+mn-ea"/>
                <a:cs typeface="+mn-cs"/>
              </a:rPr>
              <a:t>Nikolaus</a:t>
            </a:r>
            <a:r>
              <a:rPr lang="et-EE" sz="1200" kern="1200" dirty="0" smtClean="0">
                <a:solidFill>
                  <a:schemeClr val="tx1"/>
                </a:solidFill>
                <a:effectLst/>
                <a:latin typeface="+mn-lt"/>
                <a:ea typeface="+mn-ea"/>
                <a:cs typeface="+mn-cs"/>
              </a:rPr>
              <a:t> http://</a:t>
            </a:r>
            <a:r>
              <a:rPr lang="et-EE" sz="1200" kern="1200" dirty="0" err="1" smtClean="0">
                <a:solidFill>
                  <a:schemeClr val="tx1"/>
                </a:solidFill>
                <a:effectLst/>
                <a:latin typeface="+mn-lt"/>
                <a:ea typeface="+mn-ea"/>
                <a:cs typeface="+mn-cs"/>
              </a:rPr>
              <a:t>rode.ekm.ee</a:t>
            </a:r>
            <a:r>
              <a:rPr lang="et-EE" sz="1200" kern="1200" dirty="0" smtClean="0">
                <a:solidFill>
                  <a:schemeClr val="tx1"/>
                </a:solidFill>
                <a:effectLst/>
                <a:latin typeface="+mn-lt"/>
                <a:ea typeface="+mn-ea"/>
                <a:cs typeface="+mn-cs"/>
              </a:rPr>
              <a:t>/niguliste-est.html#T3A1</a:t>
            </a:r>
            <a:endParaRPr lang="en-US"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 Püha </a:t>
            </a:r>
            <a:r>
              <a:rPr lang="et-EE" sz="1200" kern="1200" dirty="0" err="1" smtClean="0">
                <a:solidFill>
                  <a:schemeClr val="tx1"/>
                </a:solidFill>
                <a:effectLst/>
                <a:latin typeface="+mn-lt"/>
                <a:ea typeface="+mn-ea"/>
                <a:cs typeface="+mn-cs"/>
              </a:rPr>
              <a:t>Nikolaus</a:t>
            </a:r>
            <a:r>
              <a:rPr lang="et-EE" sz="1200" kern="1200" dirty="0" smtClean="0">
                <a:solidFill>
                  <a:schemeClr val="tx1"/>
                </a:solidFill>
                <a:effectLst/>
                <a:latin typeface="+mn-lt"/>
                <a:ea typeface="+mn-ea"/>
                <a:cs typeface="+mn-cs"/>
              </a:rPr>
              <a:t>: ühes käes piiskopisau, teine käsi kolme sirutatud sõrmega õnnistamiseks üles tõstetud;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DB12B2-FF2A-4745-98D8-BA8CE81FD938}" type="slidenum">
              <a:rPr lang="en-US" smtClean="0"/>
              <a:t>8</a:t>
            </a:fld>
            <a:endParaRPr lang="en-US"/>
          </a:p>
        </p:txBody>
      </p:sp>
    </p:spTree>
    <p:extLst>
      <p:ext uri="{BB962C8B-B14F-4D97-AF65-F5344CB8AC3E}">
        <p14:creationId xmlns:p14="http://schemas.microsoft.com/office/powerpoint/2010/main" val="1843372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mn-lt"/>
                <a:ea typeface="+mn-ea"/>
                <a:cs typeface="+mn-cs"/>
              </a:rPr>
              <a:t>LIIKUMINE</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t-EE" sz="1200" b="1" kern="1200" dirty="0" smtClean="0">
                <a:solidFill>
                  <a:schemeClr val="tx1"/>
                </a:solidFill>
                <a:effectLst/>
                <a:latin typeface="+mn-lt"/>
                <a:ea typeface="+mn-ea"/>
                <a:cs typeface="+mn-cs"/>
              </a:rPr>
              <a:t>Tasakaaluharjutus: KES ON KÕIGE OSAVAM PUUKUJU? </a:t>
            </a:r>
          </a:p>
          <a:p>
            <a:endParaRPr lang="et-EE" sz="1200" b="1"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Kristus </a:t>
            </a:r>
            <a:endParaRPr lang="en-US"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Link: Neitsi Maarja ja Kristus http://</a:t>
            </a:r>
            <a:r>
              <a:rPr lang="et-EE" sz="1200" kern="1200" dirty="0" err="1" smtClean="0">
                <a:solidFill>
                  <a:schemeClr val="tx1"/>
                </a:solidFill>
                <a:effectLst/>
                <a:latin typeface="+mn-lt"/>
                <a:ea typeface="+mn-ea"/>
                <a:cs typeface="+mn-cs"/>
              </a:rPr>
              <a:t>rode.ekm.ee</a:t>
            </a:r>
            <a:r>
              <a:rPr lang="et-EE" sz="1200" kern="1200" dirty="0" smtClean="0">
                <a:solidFill>
                  <a:schemeClr val="tx1"/>
                </a:solidFill>
                <a:effectLst/>
                <a:latin typeface="+mn-lt"/>
                <a:ea typeface="+mn-ea"/>
                <a:cs typeface="+mn-cs"/>
              </a:rPr>
              <a:t>/niguliste-est.html#T3A8/9</a:t>
            </a:r>
            <a:endParaRPr lang="en-US"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 Valitsejarüüs Kristus: lapsed imiteerivad istumist poolkükis, toetudes kahe jalaga maha, vasakus käes hoiavad kujutletavat maakera ja parem käsi on kolme sirutatud sõrmega üles tõstetud, et õnnistada Neitsi Maarjat. Seejuures võib selgitada õnnistamise mõistet kellelegi jumaliku toetuse andmisena, mis aitab kaasa õnnele, heaolule või õitsengule; skulptuurigrupis sümboliseerib Neitsi Maarja kristlasi;</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DB12B2-FF2A-4745-98D8-BA8CE81FD938}" type="slidenum">
              <a:rPr lang="en-US" smtClean="0"/>
              <a:t>9</a:t>
            </a:fld>
            <a:endParaRPr lang="en-US"/>
          </a:p>
        </p:txBody>
      </p:sp>
    </p:spTree>
    <p:extLst>
      <p:ext uri="{BB962C8B-B14F-4D97-AF65-F5344CB8AC3E}">
        <p14:creationId xmlns:p14="http://schemas.microsoft.com/office/powerpoint/2010/main" val="1990009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t-E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smtClean="0"/>
              <a:t>Click to edit Master subtitle style</a:t>
            </a:r>
            <a:endParaRPr lang="en-US"/>
          </a:p>
        </p:txBody>
      </p:sp>
      <p:sp>
        <p:nvSpPr>
          <p:cNvPr id="4" name="Date Placeholder 3"/>
          <p:cNvSpPr>
            <a:spLocks noGrp="1"/>
          </p:cNvSpPr>
          <p:nvPr>
            <p:ph type="dt" sz="half" idx="10"/>
          </p:nvPr>
        </p:nvSpPr>
        <p:spPr/>
        <p:txBody>
          <a:bodyPr/>
          <a:lstStyle/>
          <a:p>
            <a:fld id="{354116A0-5416-CB40-9463-C8E36E26C8ED}" type="datetimeFigureOut">
              <a:rPr lang="en-US" smtClean="0"/>
              <a:t>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25A29-4E09-D54E-A7FA-88FD8D905667}" type="slidenum">
              <a:rPr lang="en-US" smtClean="0"/>
              <a:t>‹#›</a:t>
            </a:fld>
            <a:endParaRPr lang="en-US"/>
          </a:p>
        </p:txBody>
      </p:sp>
    </p:spTree>
    <p:extLst>
      <p:ext uri="{BB962C8B-B14F-4D97-AF65-F5344CB8AC3E}">
        <p14:creationId xmlns:p14="http://schemas.microsoft.com/office/powerpoint/2010/main" val="70124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Date Placeholder 3"/>
          <p:cNvSpPr>
            <a:spLocks noGrp="1"/>
          </p:cNvSpPr>
          <p:nvPr>
            <p:ph type="dt" sz="half" idx="10"/>
          </p:nvPr>
        </p:nvSpPr>
        <p:spPr/>
        <p:txBody>
          <a:bodyPr/>
          <a:lstStyle/>
          <a:p>
            <a:fld id="{354116A0-5416-CB40-9463-C8E36E26C8ED}" type="datetimeFigureOut">
              <a:rPr lang="en-US" smtClean="0"/>
              <a:t>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25A29-4E09-D54E-A7FA-88FD8D905667}" type="slidenum">
              <a:rPr lang="en-US" smtClean="0"/>
              <a:t>‹#›</a:t>
            </a:fld>
            <a:endParaRPr lang="en-US"/>
          </a:p>
        </p:txBody>
      </p:sp>
    </p:spTree>
    <p:extLst>
      <p:ext uri="{BB962C8B-B14F-4D97-AF65-F5344CB8AC3E}">
        <p14:creationId xmlns:p14="http://schemas.microsoft.com/office/powerpoint/2010/main" val="585181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t-E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Date Placeholder 3"/>
          <p:cNvSpPr>
            <a:spLocks noGrp="1"/>
          </p:cNvSpPr>
          <p:nvPr>
            <p:ph type="dt" sz="half" idx="10"/>
          </p:nvPr>
        </p:nvSpPr>
        <p:spPr/>
        <p:txBody>
          <a:bodyPr/>
          <a:lstStyle/>
          <a:p>
            <a:fld id="{354116A0-5416-CB40-9463-C8E36E26C8ED}" type="datetimeFigureOut">
              <a:rPr lang="en-US" smtClean="0"/>
              <a:t>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25A29-4E09-D54E-A7FA-88FD8D905667}" type="slidenum">
              <a:rPr lang="en-US" smtClean="0"/>
              <a:t>‹#›</a:t>
            </a:fld>
            <a:endParaRPr lang="en-US"/>
          </a:p>
        </p:txBody>
      </p:sp>
    </p:spTree>
    <p:extLst>
      <p:ext uri="{BB962C8B-B14F-4D97-AF65-F5344CB8AC3E}">
        <p14:creationId xmlns:p14="http://schemas.microsoft.com/office/powerpoint/2010/main" val="410276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Click to edit Master title style</a:t>
            </a:r>
            <a:endParaRPr lang="en-US"/>
          </a:p>
        </p:txBody>
      </p:sp>
      <p:sp>
        <p:nvSpPr>
          <p:cNvPr id="3" name="Content Placeholder 2"/>
          <p:cNvSpPr>
            <a:spLocks noGrp="1"/>
          </p:cNvSpPr>
          <p:nvPr>
            <p:ph idx="1"/>
          </p:nvPr>
        </p:nvSpPr>
        <p:spPr/>
        <p:txBody>
          <a:body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Date Placeholder 3"/>
          <p:cNvSpPr>
            <a:spLocks noGrp="1"/>
          </p:cNvSpPr>
          <p:nvPr>
            <p:ph type="dt" sz="half" idx="10"/>
          </p:nvPr>
        </p:nvSpPr>
        <p:spPr/>
        <p:txBody>
          <a:bodyPr/>
          <a:lstStyle/>
          <a:p>
            <a:fld id="{354116A0-5416-CB40-9463-C8E36E26C8ED}" type="datetimeFigureOut">
              <a:rPr lang="en-US" smtClean="0"/>
              <a:t>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25A29-4E09-D54E-A7FA-88FD8D905667}" type="slidenum">
              <a:rPr lang="en-US" smtClean="0"/>
              <a:t>‹#›</a:t>
            </a:fld>
            <a:endParaRPr lang="en-US"/>
          </a:p>
        </p:txBody>
      </p:sp>
    </p:spTree>
    <p:extLst>
      <p:ext uri="{BB962C8B-B14F-4D97-AF65-F5344CB8AC3E}">
        <p14:creationId xmlns:p14="http://schemas.microsoft.com/office/powerpoint/2010/main" val="456368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t-E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Click to edit Master text styles</a:t>
            </a:r>
          </a:p>
        </p:txBody>
      </p:sp>
      <p:sp>
        <p:nvSpPr>
          <p:cNvPr id="4" name="Date Placeholder 3"/>
          <p:cNvSpPr>
            <a:spLocks noGrp="1"/>
          </p:cNvSpPr>
          <p:nvPr>
            <p:ph type="dt" sz="half" idx="10"/>
          </p:nvPr>
        </p:nvSpPr>
        <p:spPr/>
        <p:txBody>
          <a:bodyPr/>
          <a:lstStyle/>
          <a:p>
            <a:fld id="{354116A0-5416-CB40-9463-C8E36E26C8ED}" type="datetimeFigureOut">
              <a:rPr lang="en-US" smtClean="0"/>
              <a:t>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25A29-4E09-D54E-A7FA-88FD8D905667}" type="slidenum">
              <a:rPr lang="en-US" smtClean="0"/>
              <a:t>‹#›</a:t>
            </a:fld>
            <a:endParaRPr lang="en-US"/>
          </a:p>
        </p:txBody>
      </p:sp>
    </p:spTree>
    <p:extLst>
      <p:ext uri="{BB962C8B-B14F-4D97-AF65-F5344CB8AC3E}">
        <p14:creationId xmlns:p14="http://schemas.microsoft.com/office/powerpoint/2010/main" val="3627536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5" name="Date Placeholder 4"/>
          <p:cNvSpPr>
            <a:spLocks noGrp="1"/>
          </p:cNvSpPr>
          <p:nvPr>
            <p:ph type="dt" sz="half" idx="10"/>
          </p:nvPr>
        </p:nvSpPr>
        <p:spPr/>
        <p:txBody>
          <a:bodyPr/>
          <a:lstStyle/>
          <a:p>
            <a:fld id="{354116A0-5416-CB40-9463-C8E36E26C8ED}" type="datetimeFigureOut">
              <a:rPr lang="en-US" smtClean="0"/>
              <a:t>5/11/16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25A29-4E09-D54E-A7FA-88FD8D905667}" type="slidenum">
              <a:rPr lang="en-US" smtClean="0"/>
              <a:t>‹#›</a:t>
            </a:fld>
            <a:endParaRPr lang="en-US"/>
          </a:p>
        </p:txBody>
      </p:sp>
    </p:spTree>
    <p:extLst>
      <p:ext uri="{BB962C8B-B14F-4D97-AF65-F5344CB8AC3E}">
        <p14:creationId xmlns:p14="http://schemas.microsoft.com/office/powerpoint/2010/main" val="533105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t-E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7" name="Date Placeholder 6"/>
          <p:cNvSpPr>
            <a:spLocks noGrp="1"/>
          </p:cNvSpPr>
          <p:nvPr>
            <p:ph type="dt" sz="half" idx="10"/>
          </p:nvPr>
        </p:nvSpPr>
        <p:spPr/>
        <p:txBody>
          <a:bodyPr/>
          <a:lstStyle/>
          <a:p>
            <a:fld id="{354116A0-5416-CB40-9463-C8E36E26C8ED}" type="datetimeFigureOut">
              <a:rPr lang="en-US" smtClean="0"/>
              <a:t>5/11/16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E25A29-4E09-D54E-A7FA-88FD8D905667}" type="slidenum">
              <a:rPr lang="en-US" smtClean="0"/>
              <a:t>‹#›</a:t>
            </a:fld>
            <a:endParaRPr lang="en-US"/>
          </a:p>
        </p:txBody>
      </p:sp>
    </p:spTree>
    <p:extLst>
      <p:ext uri="{BB962C8B-B14F-4D97-AF65-F5344CB8AC3E}">
        <p14:creationId xmlns:p14="http://schemas.microsoft.com/office/powerpoint/2010/main" val="1405135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Click to edit Master title style</a:t>
            </a:r>
            <a:endParaRPr lang="en-US"/>
          </a:p>
        </p:txBody>
      </p:sp>
      <p:sp>
        <p:nvSpPr>
          <p:cNvPr id="3" name="Date Placeholder 2"/>
          <p:cNvSpPr>
            <a:spLocks noGrp="1"/>
          </p:cNvSpPr>
          <p:nvPr>
            <p:ph type="dt" sz="half" idx="10"/>
          </p:nvPr>
        </p:nvSpPr>
        <p:spPr/>
        <p:txBody>
          <a:bodyPr/>
          <a:lstStyle/>
          <a:p>
            <a:fld id="{354116A0-5416-CB40-9463-C8E36E26C8ED}" type="datetimeFigureOut">
              <a:rPr lang="en-US" smtClean="0"/>
              <a:t>5/11/16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E25A29-4E09-D54E-A7FA-88FD8D905667}" type="slidenum">
              <a:rPr lang="en-US" smtClean="0"/>
              <a:t>‹#›</a:t>
            </a:fld>
            <a:endParaRPr lang="en-US"/>
          </a:p>
        </p:txBody>
      </p:sp>
    </p:spTree>
    <p:extLst>
      <p:ext uri="{BB962C8B-B14F-4D97-AF65-F5344CB8AC3E}">
        <p14:creationId xmlns:p14="http://schemas.microsoft.com/office/powerpoint/2010/main" val="1454211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4116A0-5416-CB40-9463-C8E36E26C8ED}" type="datetimeFigureOut">
              <a:rPr lang="en-US" smtClean="0"/>
              <a:t>5/11/16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E25A29-4E09-D54E-A7FA-88FD8D905667}" type="slidenum">
              <a:rPr lang="en-US" smtClean="0"/>
              <a:t>‹#›</a:t>
            </a:fld>
            <a:endParaRPr lang="en-US"/>
          </a:p>
        </p:txBody>
      </p:sp>
    </p:spTree>
    <p:extLst>
      <p:ext uri="{BB962C8B-B14F-4D97-AF65-F5344CB8AC3E}">
        <p14:creationId xmlns:p14="http://schemas.microsoft.com/office/powerpoint/2010/main" val="2525889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t-E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Click to edit Master text styles</a:t>
            </a:r>
          </a:p>
        </p:txBody>
      </p:sp>
      <p:sp>
        <p:nvSpPr>
          <p:cNvPr id="5" name="Date Placeholder 4"/>
          <p:cNvSpPr>
            <a:spLocks noGrp="1"/>
          </p:cNvSpPr>
          <p:nvPr>
            <p:ph type="dt" sz="half" idx="10"/>
          </p:nvPr>
        </p:nvSpPr>
        <p:spPr/>
        <p:txBody>
          <a:bodyPr/>
          <a:lstStyle/>
          <a:p>
            <a:fld id="{354116A0-5416-CB40-9463-C8E36E26C8ED}" type="datetimeFigureOut">
              <a:rPr lang="en-US" smtClean="0"/>
              <a:t>5/11/16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25A29-4E09-D54E-A7FA-88FD8D905667}" type="slidenum">
              <a:rPr lang="en-US" smtClean="0"/>
              <a:t>‹#›</a:t>
            </a:fld>
            <a:endParaRPr lang="en-US"/>
          </a:p>
        </p:txBody>
      </p:sp>
    </p:spTree>
    <p:extLst>
      <p:ext uri="{BB962C8B-B14F-4D97-AF65-F5344CB8AC3E}">
        <p14:creationId xmlns:p14="http://schemas.microsoft.com/office/powerpoint/2010/main" val="407648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t-E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Click to edit Master text styles</a:t>
            </a:r>
          </a:p>
        </p:txBody>
      </p:sp>
      <p:sp>
        <p:nvSpPr>
          <p:cNvPr id="5" name="Date Placeholder 4"/>
          <p:cNvSpPr>
            <a:spLocks noGrp="1"/>
          </p:cNvSpPr>
          <p:nvPr>
            <p:ph type="dt" sz="half" idx="10"/>
          </p:nvPr>
        </p:nvSpPr>
        <p:spPr/>
        <p:txBody>
          <a:bodyPr/>
          <a:lstStyle/>
          <a:p>
            <a:fld id="{354116A0-5416-CB40-9463-C8E36E26C8ED}" type="datetimeFigureOut">
              <a:rPr lang="en-US" smtClean="0"/>
              <a:t>5/11/16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25A29-4E09-D54E-A7FA-88FD8D905667}" type="slidenum">
              <a:rPr lang="en-US" smtClean="0"/>
              <a:t>‹#›</a:t>
            </a:fld>
            <a:endParaRPr lang="en-US"/>
          </a:p>
        </p:txBody>
      </p:sp>
    </p:spTree>
    <p:extLst>
      <p:ext uri="{BB962C8B-B14F-4D97-AF65-F5344CB8AC3E}">
        <p14:creationId xmlns:p14="http://schemas.microsoft.com/office/powerpoint/2010/main" val="33510352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t-E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4116A0-5416-CB40-9463-C8E36E26C8ED}" type="datetimeFigureOut">
              <a:rPr lang="en-US" smtClean="0"/>
              <a:t>5/11/16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25A29-4E09-D54E-A7FA-88FD8D905667}" type="slidenum">
              <a:rPr lang="en-US" smtClean="0"/>
              <a:t>‹#›</a:t>
            </a:fld>
            <a:endParaRPr lang="en-US"/>
          </a:p>
        </p:txBody>
      </p:sp>
    </p:spTree>
    <p:extLst>
      <p:ext uri="{BB962C8B-B14F-4D97-AF65-F5344CB8AC3E}">
        <p14:creationId xmlns:p14="http://schemas.microsoft.com/office/powerpoint/2010/main" val="1506599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jpg"/><Relationship Id="rId5"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jpg"/><Relationship Id="rId5"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jpg"/><Relationship Id="rId5"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jpg"/><Relationship Id="rId5"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xml"/><Relationship Id="rId5" Type="http://schemas.openxmlformats.org/officeDocument/2006/relationships/image" Target="../media/image1.jpeg"/><Relationship Id="rId6" Type="http://schemas.openxmlformats.org/officeDocument/2006/relationships/image" Target="../media/image3.png"/><Relationship Id="rId1" Type="http://schemas.microsoft.com/office/2007/relationships/media" Target="../media/media1.mp4"/><Relationship Id="rId2" Type="http://schemas.openxmlformats.org/officeDocument/2006/relationships/video" Target="../media/media1.mp4"/></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jpg"/><Relationship Id="rId5" Type="http://schemas.openxmlformats.org/officeDocument/2006/relationships/image" Target="../media/image5.jpg"/><Relationship Id="rId6" Type="http://schemas.openxmlformats.org/officeDocument/2006/relationships/hyperlink" Target="http://rode.ekm.ee/niguliste-est.html#T2N1" TargetMode="External"/><Relationship Id="rId7" Type="http://schemas.openxmlformats.org/officeDocument/2006/relationships/hyperlink" Target="https://www.youtube.com/watch?v=aPW8sOUeiww"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6.jpg"/><Relationship Id="rId5" Type="http://schemas.openxmlformats.org/officeDocument/2006/relationships/image" Target="../media/image7.jpg"/><Relationship Id="rId6"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9.jpg"/><Relationship Id="rId5"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s://www.youtube.com/watch?v=czfFP23AoKU" TargetMode="External"/><Relationship Id="rId5" Type="http://schemas.openxmlformats.org/officeDocument/2006/relationships/image" Target="../media/image11.jpg"/><Relationship Id="rId6"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DE-background-nozoom.png"/>
          <p:cNvPicPr>
            <a:picLocks noChangeAspect="1"/>
          </p:cNvPicPr>
          <p:nvPr/>
        </p:nvPicPr>
        <p:blipFill rotWithShape="1">
          <a:blip r:embed="rId3" cstate="screen">
            <a:alphaModFix amt="95000"/>
            <a:extLst>
              <a:ext uri="{28A0092B-C50C-407E-A947-70E740481C1C}">
                <a14:useLocalDpi xmlns:a14="http://schemas.microsoft.com/office/drawing/2010/main"/>
              </a:ext>
            </a:extLst>
          </a:blip>
          <a:srcRect/>
          <a:stretch/>
        </p:blipFill>
        <p:spPr>
          <a:xfrm>
            <a:off x="0" y="0"/>
            <a:ext cx="9228666" cy="6858000"/>
          </a:xfrm>
          <a:prstGeom prst="rect">
            <a:avLst/>
          </a:prstGeom>
        </p:spPr>
      </p:pic>
      <p:sp>
        <p:nvSpPr>
          <p:cNvPr id="7" name="TextBox 6"/>
          <p:cNvSpPr txBox="1"/>
          <p:nvPr/>
        </p:nvSpPr>
        <p:spPr>
          <a:xfrm>
            <a:off x="109244" y="2878461"/>
            <a:ext cx="9119422" cy="3046988"/>
          </a:xfrm>
          <a:prstGeom prst="rect">
            <a:avLst/>
          </a:prstGeom>
          <a:noFill/>
        </p:spPr>
        <p:txBody>
          <a:bodyPr wrap="square" rtlCol="0">
            <a:spAutoFit/>
          </a:bodyPr>
          <a:lstStyle/>
          <a:p>
            <a:pPr algn="ctr"/>
            <a:r>
              <a:rPr lang="en-GB" sz="4800" b="1" cap="all" dirty="0" smtClean="0">
                <a:solidFill>
                  <a:schemeClr val="bg2"/>
                </a:solidFill>
                <a:cs typeface="Garamond"/>
              </a:rPr>
              <a:t>NOORED KUNSTIDETEKTIIVID: </a:t>
            </a:r>
          </a:p>
          <a:p>
            <a:pPr algn="ctr"/>
            <a:r>
              <a:rPr lang="en-GB" sz="4200" b="1" dirty="0" err="1" smtClean="0">
                <a:solidFill>
                  <a:schemeClr val="bg2"/>
                </a:solidFill>
                <a:cs typeface="Garamond"/>
              </a:rPr>
              <a:t>Ülesanded</a:t>
            </a:r>
            <a:r>
              <a:rPr lang="en-GB" sz="4200" b="1" dirty="0" smtClean="0">
                <a:solidFill>
                  <a:schemeClr val="bg2"/>
                </a:solidFill>
                <a:cs typeface="Garamond"/>
              </a:rPr>
              <a:t> </a:t>
            </a:r>
            <a:r>
              <a:rPr lang="en-GB" sz="4200" b="1" dirty="0" err="1" smtClean="0">
                <a:solidFill>
                  <a:schemeClr val="bg2"/>
                </a:solidFill>
                <a:cs typeface="Garamond"/>
              </a:rPr>
              <a:t>Niguliste</a:t>
            </a:r>
            <a:r>
              <a:rPr lang="en-GB" sz="4200" b="1" dirty="0" smtClean="0">
                <a:solidFill>
                  <a:schemeClr val="bg2"/>
                </a:solidFill>
                <a:cs typeface="Garamond"/>
              </a:rPr>
              <a:t> </a:t>
            </a:r>
            <a:r>
              <a:rPr lang="en-GB" sz="4200" b="1" dirty="0" err="1" smtClean="0">
                <a:solidFill>
                  <a:schemeClr val="bg2"/>
                </a:solidFill>
                <a:cs typeface="Garamond"/>
              </a:rPr>
              <a:t>peaaltari</a:t>
            </a:r>
            <a:r>
              <a:rPr lang="en-GB" sz="4200" b="1" dirty="0" smtClean="0">
                <a:solidFill>
                  <a:schemeClr val="bg2"/>
                </a:solidFill>
                <a:cs typeface="Garamond"/>
              </a:rPr>
              <a:t> </a:t>
            </a:r>
            <a:r>
              <a:rPr lang="en-GB" sz="4200" b="1" dirty="0" err="1" smtClean="0">
                <a:solidFill>
                  <a:schemeClr val="bg2"/>
                </a:solidFill>
                <a:cs typeface="Garamond"/>
              </a:rPr>
              <a:t>kohta</a:t>
            </a:r>
            <a:endParaRPr lang="en-GB" sz="4200" b="1" dirty="0" smtClean="0">
              <a:solidFill>
                <a:schemeClr val="bg2"/>
              </a:solidFill>
              <a:cs typeface="Garamond"/>
            </a:endParaRPr>
          </a:p>
          <a:p>
            <a:pPr algn="ctr"/>
            <a:endParaRPr lang="en-GB" sz="4200" b="1" dirty="0">
              <a:solidFill>
                <a:schemeClr val="bg2"/>
              </a:solidFill>
              <a:cs typeface="Garamond"/>
            </a:endParaRPr>
          </a:p>
          <a:p>
            <a:pPr algn="ctr"/>
            <a:endParaRPr lang="en-GB" sz="2000" b="1" dirty="0" smtClean="0">
              <a:solidFill>
                <a:schemeClr val="bg2"/>
              </a:solidFill>
              <a:cs typeface="Garamond"/>
            </a:endParaRPr>
          </a:p>
          <a:p>
            <a:pPr algn="ctr"/>
            <a:r>
              <a:rPr lang="en-GB" sz="2000" b="1" dirty="0" err="1" smtClean="0">
                <a:solidFill>
                  <a:schemeClr val="bg2"/>
                </a:solidFill>
                <a:cs typeface="Garamond"/>
              </a:rPr>
              <a:t>Autor</a:t>
            </a:r>
            <a:r>
              <a:rPr lang="en-GB" sz="2000" b="1" dirty="0" smtClean="0">
                <a:solidFill>
                  <a:schemeClr val="bg2"/>
                </a:solidFill>
                <a:cs typeface="Garamond"/>
              </a:rPr>
              <a:t> Elle </a:t>
            </a:r>
            <a:r>
              <a:rPr lang="en-GB" sz="2000" b="1" dirty="0" err="1" smtClean="0">
                <a:solidFill>
                  <a:schemeClr val="bg2"/>
                </a:solidFill>
                <a:cs typeface="Garamond"/>
              </a:rPr>
              <a:t>Lepik</a:t>
            </a:r>
            <a:endParaRPr lang="en-GB" sz="2000" b="1" dirty="0" smtClean="0">
              <a:solidFill>
                <a:schemeClr val="bg2"/>
              </a:solidFill>
              <a:cs typeface="Garamond"/>
            </a:endParaRPr>
          </a:p>
          <a:p>
            <a:pPr algn="ctr"/>
            <a:r>
              <a:rPr lang="en-GB" sz="2000" b="1" dirty="0" err="1" smtClean="0">
                <a:solidFill>
                  <a:schemeClr val="bg2"/>
                </a:solidFill>
                <a:cs typeface="Garamond"/>
              </a:rPr>
              <a:t>Niguliste</a:t>
            </a:r>
            <a:r>
              <a:rPr lang="en-GB" sz="2000" b="1" dirty="0" smtClean="0">
                <a:solidFill>
                  <a:schemeClr val="bg2"/>
                </a:solidFill>
                <a:cs typeface="Garamond"/>
              </a:rPr>
              <a:t> </a:t>
            </a:r>
            <a:r>
              <a:rPr lang="en-GB" sz="2000" b="1" dirty="0" err="1" smtClean="0">
                <a:solidFill>
                  <a:schemeClr val="bg2"/>
                </a:solidFill>
                <a:cs typeface="Garamond"/>
              </a:rPr>
              <a:t>muuseum</a:t>
            </a:r>
            <a:r>
              <a:rPr lang="en-GB" sz="2000" b="1" dirty="0" smtClean="0">
                <a:solidFill>
                  <a:schemeClr val="bg2"/>
                </a:solidFill>
                <a:cs typeface="Garamond"/>
              </a:rPr>
              <a:t> 2016</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1388" y="0"/>
            <a:ext cx="4815840" cy="3249168"/>
          </a:xfrm>
          <a:prstGeom prst="rect">
            <a:avLst/>
          </a:prstGeom>
        </p:spPr>
      </p:pic>
    </p:spTree>
    <p:extLst>
      <p:ext uri="{BB962C8B-B14F-4D97-AF65-F5344CB8AC3E}">
        <p14:creationId xmlns:p14="http://schemas.microsoft.com/office/powerpoint/2010/main" val="1183386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DE-background-nozoom.png"/>
          <p:cNvPicPr>
            <a:picLocks noChangeAspect="1"/>
          </p:cNvPicPr>
          <p:nvPr/>
        </p:nvPicPr>
        <p:blipFill rotWithShape="1">
          <a:blip r:embed="rId3" cstate="screen">
            <a:alphaModFix amt="95000"/>
            <a:extLst>
              <a:ext uri="{28A0092B-C50C-407E-A947-70E740481C1C}">
                <a14:useLocalDpi xmlns:a14="http://schemas.microsoft.com/office/drawing/2010/main"/>
              </a:ext>
            </a:extLst>
          </a:blip>
          <a:srcRect/>
          <a:stretch/>
        </p:blipFill>
        <p:spPr>
          <a:xfrm>
            <a:off x="0" y="0"/>
            <a:ext cx="9228666" cy="6858000"/>
          </a:xfrm>
          <a:prstGeom prst="rect">
            <a:avLst/>
          </a:prstGeom>
        </p:spPr>
      </p:pic>
      <p:sp>
        <p:nvSpPr>
          <p:cNvPr id="5" name="TextBox 4"/>
          <p:cNvSpPr txBox="1"/>
          <p:nvPr/>
        </p:nvSpPr>
        <p:spPr>
          <a:xfrm>
            <a:off x="566120" y="0"/>
            <a:ext cx="7028479" cy="584775"/>
          </a:xfrm>
          <a:prstGeom prst="rect">
            <a:avLst/>
          </a:prstGeom>
          <a:noFill/>
        </p:spPr>
        <p:txBody>
          <a:bodyPr wrap="square" rtlCol="0">
            <a:spAutoFit/>
          </a:bodyPr>
          <a:lstStyle/>
          <a:p>
            <a:r>
              <a:rPr lang="en-US" sz="3200" b="1" dirty="0">
                <a:solidFill>
                  <a:schemeClr val="bg2"/>
                </a:solidFill>
                <a:cs typeface="Arial"/>
              </a:rPr>
              <a:t>LIIKUMINE</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1769" y="442228"/>
            <a:ext cx="1882007" cy="5586838"/>
          </a:xfrm>
          <a:prstGeom prst="rect">
            <a:avLst/>
          </a:prstGeom>
        </p:spPr>
      </p:pic>
      <p:sp>
        <p:nvSpPr>
          <p:cNvPr id="6" name="Rectangle 5"/>
          <p:cNvSpPr/>
          <p:nvPr/>
        </p:nvSpPr>
        <p:spPr>
          <a:xfrm>
            <a:off x="3671769" y="6170414"/>
            <a:ext cx="1709955" cy="369332"/>
          </a:xfrm>
          <a:prstGeom prst="rect">
            <a:avLst/>
          </a:prstGeom>
        </p:spPr>
        <p:txBody>
          <a:bodyPr wrap="none">
            <a:spAutoFit/>
          </a:bodyPr>
          <a:lstStyle/>
          <a:p>
            <a:r>
              <a:rPr lang="en-GB" dirty="0" err="1" smtClean="0">
                <a:solidFill>
                  <a:schemeClr val="bg2"/>
                </a:solidFill>
              </a:rPr>
              <a:t>Peaingel</a:t>
            </a:r>
            <a:r>
              <a:rPr lang="en-GB" dirty="0" smtClean="0">
                <a:solidFill>
                  <a:schemeClr val="bg2"/>
                </a:solidFill>
              </a:rPr>
              <a:t> </a:t>
            </a:r>
            <a:r>
              <a:rPr lang="en-GB" dirty="0" err="1" smtClean="0">
                <a:solidFill>
                  <a:schemeClr val="bg2"/>
                </a:solidFill>
              </a:rPr>
              <a:t>Miikael</a:t>
            </a:r>
            <a:endParaRPr lang="en-US" dirty="0">
              <a:solidFill>
                <a:schemeClr val="bg2"/>
              </a:solidFill>
            </a:endParaRPr>
          </a:p>
        </p:txBody>
      </p:sp>
    </p:spTree>
    <p:extLst>
      <p:ext uri="{BB962C8B-B14F-4D97-AF65-F5344CB8AC3E}">
        <p14:creationId xmlns:p14="http://schemas.microsoft.com/office/powerpoint/2010/main" val="1766936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DE-background-nozoom.png"/>
          <p:cNvPicPr>
            <a:picLocks noChangeAspect="1"/>
          </p:cNvPicPr>
          <p:nvPr/>
        </p:nvPicPr>
        <p:blipFill rotWithShape="1">
          <a:blip r:embed="rId3" cstate="screen">
            <a:alphaModFix amt="95000"/>
            <a:extLst>
              <a:ext uri="{28A0092B-C50C-407E-A947-70E740481C1C}">
                <a14:useLocalDpi xmlns:a14="http://schemas.microsoft.com/office/drawing/2010/main"/>
              </a:ext>
            </a:extLst>
          </a:blip>
          <a:srcRect/>
          <a:stretch/>
        </p:blipFill>
        <p:spPr>
          <a:xfrm>
            <a:off x="0" y="0"/>
            <a:ext cx="9228666" cy="6858000"/>
          </a:xfrm>
          <a:prstGeom prst="rect">
            <a:avLst/>
          </a:prstGeom>
        </p:spPr>
      </p:pic>
      <p:sp>
        <p:nvSpPr>
          <p:cNvPr id="5" name="TextBox 4"/>
          <p:cNvSpPr txBox="1"/>
          <p:nvPr/>
        </p:nvSpPr>
        <p:spPr>
          <a:xfrm>
            <a:off x="566120" y="0"/>
            <a:ext cx="7028479" cy="584775"/>
          </a:xfrm>
          <a:prstGeom prst="rect">
            <a:avLst/>
          </a:prstGeom>
          <a:noFill/>
        </p:spPr>
        <p:txBody>
          <a:bodyPr wrap="square" rtlCol="0">
            <a:spAutoFit/>
          </a:bodyPr>
          <a:lstStyle/>
          <a:p>
            <a:r>
              <a:rPr lang="en-US" sz="3200" b="1" dirty="0" smtClean="0">
                <a:solidFill>
                  <a:schemeClr val="bg2"/>
                </a:solidFill>
                <a:cs typeface="Arial"/>
              </a:rPr>
              <a:t>KEEL JA KÕNE</a:t>
            </a:r>
            <a:endParaRPr lang="en-US" sz="3200" b="1" dirty="0">
              <a:solidFill>
                <a:schemeClr val="bg2"/>
              </a:solidFill>
              <a:cs typeface="Aria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9998" y="661777"/>
            <a:ext cx="3383280" cy="576072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634" y="661777"/>
            <a:ext cx="2855976" cy="1652016"/>
          </a:xfrm>
          <a:prstGeom prst="rect">
            <a:avLst/>
          </a:prstGeom>
        </p:spPr>
      </p:pic>
      <p:sp>
        <p:nvSpPr>
          <p:cNvPr id="9" name="Rounded Rectangle 8"/>
          <p:cNvSpPr/>
          <p:nvPr/>
        </p:nvSpPr>
        <p:spPr>
          <a:xfrm>
            <a:off x="781251" y="757990"/>
            <a:ext cx="344905" cy="50292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7933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DE-background-nozoom.png"/>
          <p:cNvPicPr>
            <a:picLocks noChangeAspect="1"/>
          </p:cNvPicPr>
          <p:nvPr/>
        </p:nvPicPr>
        <p:blipFill rotWithShape="1">
          <a:blip r:embed="rId3" cstate="screen">
            <a:alphaModFix amt="95000"/>
            <a:extLst>
              <a:ext uri="{28A0092B-C50C-407E-A947-70E740481C1C}">
                <a14:useLocalDpi xmlns:a14="http://schemas.microsoft.com/office/drawing/2010/main"/>
              </a:ext>
            </a:extLst>
          </a:blip>
          <a:srcRect/>
          <a:stretch/>
        </p:blipFill>
        <p:spPr>
          <a:xfrm>
            <a:off x="0" y="0"/>
            <a:ext cx="9228666" cy="6858000"/>
          </a:xfrm>
          <a:prstGeom prst="rect">
            <a:avLst/>
          </a:prstGeom>
        </p:spPr>
      </p:pic>
      <p:sp>
        <p:nvSpPr>
          <p:cNvPr id="5" name="TextBox 4"/>
          <p:cNvSpPr txBox="1"/>
          <p:nvPr/>
        </p:nvSpPr>
        <p:spPr>
          <a:xfrm>
            <a:off x="566120" y="0"/>
            <a:ext cx="7028479" cy="584775"/>
          </a:xfrm>
          <a:prstGeom prst="rect">
            <a:avLst/>
          </a:prstGeom>
          <a:noFill/>
        </p:spPr>
        <p:txBody>
          <a:bodyPr wrap="square" rtlCol="0">
            <a:spAutoFit/>
          </a:bodyPr>
          <a:lstStyle/>
          <a:p>
            <a:r>
              <a:rPr lang="en-US" sz="3200" b="1" dirty="0" smtClean="0">
                <a:solidFill>
                  <a:schemeClr val="bg2"/>
                </a:solidFill>
                <a:cs typeface="Arial"/>
              </a:rPr>
              <a:t>KEEL JA KÕNE</a:t>
            </a:r>
            <a:endParaRPr lang="en-US" sz="3200" b="1" dirty="0">
              <a:solidFill>
                <a:schemeClr val="bg2"/>
              </a:solidFill>
              <a:cs typeface="Aria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009" y="671402"/>
            <a:ext cx="2855976" cy="1652016"/>
          </a:xfrm>
          <a:prstGeom prst="rect">
            <a:avLst/>
          </a:prstGeom>
        </p:spPr>
      </p:pic>
      <p:sp>
        <p:nvSpPr>
          <p:cNvPr id="8" name="Rounded Rectangle 7"/>
          <p:cNvSpPr/>
          <p:nvPr/>
        </p:nvSpPr>
        <p:spPr>
          <a:xfrm>
            <a:off x="1772092" y="796491"/>
            <a:ext cx="344905" cy="50292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4333" y="671402"/>
            <a:ext cx="3506020" cy="5750404"/>
          </a:xfrm>
          <a:prstGeom prst="rect">
            <a:avLst/>
          </a:prstGeom>
        </p:spPr>
      </p:pic>
    </p:spTree>
    <p:extLst>
      <p:ext uri="{BB962C8B-B14F-4D97-AF65-F5344CB8AC3E}">
        <p14:creationId xmlns:p14="http://schemas.microsoft.com/office/powerpoint/2010/main" val="820665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DE-background-nozoom.png"/>
          <p:cNvPicPr>
            <a:picLocks noChangeAspect="1"/>
          </p:cNvPicPr>
          <p:nvPr/>
        </p:nvPicPr>
        <p:blipFill rotWithShape="1">
          <a:blip r:embed="rId3" cstate="screen">
            <a:alphaModFix amt="95000"/>
            <a:extLst>
              <a:ext uri="{28A0092B-C50C-407E-A947-70E740481C1C}">
                <a14:useLocalDpi xmlns:a14="http://schemas.microsoft.com/office/drawing/2010/main"/>
              </a:ext>
            </a:extLst>
          </a:blip>
          <a:srcRect/>
          <a:stretch/>
        </p:blipFill>
        <p:spPr>
          <a:xfrm>
            <a:off x="0" y="0"/>
            <a:ext cx="9228666" cy="6858000"/>
          </a:xfrm>
          <a:prstGeom prst="rect">
            <a:avLst/>
          </a:prstGeom>
        </p:spPr>
      </p:pic>
      <p:sp>
        <p:nvSpPr>
          <p:cNvPr id="5" name="TextBox 4"/>
          <p:cNvSpPr txBox="1"/>
          <p:nvPr/>
        </p:nvSpPr>
        <p:spPr>
          <a:xfrm>
            <a:off x="566120" y="0"/>
            <a:ext cx="7028479" cy="584775"/>
          </a:xfrm>
          <a:prstGeom prst="rect">
            <a:avLst/>
          </a:prstGeom>
          <a:noFill/>
        </p:spPr>
        <p:txBody>
          <a:bodyPr wrap="square" rtlCol="0">
            <a:spAutoFit/>
          </a:bodyPr>
          <a:lstStyle/>
          <a:p>
            <a:r>
              <a:rPr lang="en-US" sz="3200" b="1" dirty="0" smtClean="0">
                <a:solidFill>
                  <a:schemeClr val="bg2"/>
                </a:solidFill>
                <a:cs typeface="Arial"/>
              </a:rPr>
              <a:t>KEEL JA KÕNE</a:t>
            </a:r>
            <a:endParaRPr lang="en-US" sz="3200" b="1" dirty="0">
              <a:solidFill>
                <a:schemeClr val="bg2"/>
              </a:solidFill>
              <a:cs typeface="Aria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009" y="671402"/>
            <a:ext cx="2855976" cy="1652016"/>
          </a:xfrm>
          <a:prstGeom prst="rect">
            <a:avLst/>
          </a:prstGeom>
        </p:spPr>
      </p:pic>
      <p:sp>
        <p:nvSpPr>
          <p:cNvPr id="8" name="Rounded Rectangle 7"/>
          <p:cNvSpPr/>
          <p:nvPr/>
        </p:nvSpPr>
        <p:spPr>
          <a:xfrm>
            <a:off x="771064" y="1335506"/>
            <a:ext cx="344905" cy="50292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4333" y="671402"/>
            <a:ext cx="3352800" cy="5765800"/>
          </a:xfrm>
          <a:prstGeom prst="rect">
            <a:avLst/>
          </a:prstGeom>
        </p:spPr>
      </p:pic>
    </p:spTree>
    <p:extLst>
      <p:ext uri="{BB962C8B-B14F-4D97-AF65-F5344CB8AC3E}">
        <p14:creationId xmlns:p14="http://schemas.microsoft.com/office/powerpoint/2010/main" val="173875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DE-background-nozoom.png"/>
          <p:cNvPicPr>
            <a:picLocks noChangeAspect="1"/>
          </p:cNvPicPr>
          <p:nvPr/>
        </p:nvPicPr>
        <p:blipFill rotWithShape="1">
          <a:blip r:embed="rId3" cstate="screen">
            <a:alphaModFix amt="95000"/>
            <a:extLst>
              <a:ext uri="{28A0092B-C50C-407E-A947-70E740481C1C}">
                <a14:useLocalDpi xmlns:a14="http://schemas.microsoft.com/office/drawing/2010/main"/>
              </a:ext>
            </a:extLst>
          </a:blip>
          <a:srcRect/>
          <a:stretch/>
        </p:blipFill>
        <p:spPr>
          <a:xfrm>
            <a:off x="0" y="0"/>
            <a:ext cx="9228666" cy="6858000"/>
          </a:xfrm>
          <a:prstGeom prst="rect">
            <a:avLst/>
          </a:prstGeom>
        </p:spPr>
      </p:pic>
      <p:sp>
        <p:nvSpPr>
          <p:cNvPr id="5" name="TextBox 4"/>
          <p:cNvSpPr txBox="1"/>
          <p:nvPr/>
        </p:nvSpPr>
        <p:spPr>
          <a:xfrm>
            <a:off x="566120" y="0"/>
            <a:ext cx="7028479" cy="584775"/>
          </a:xfrm>
          <a:prstGeom prst="rect">
            <a:avLst/>
          </a:prstGeom>
          <a:noFill/>
        </p:spPr>
        <p:txBody>
          <a:bodyPr wrap="square" rtlCol="0">
            <a:spAutoFit/>
          </a:bodyPr>
          <a:lstStyle/>
          <a:p>
            <a:r>
              <a:rPr lang="en-US" sz="3200" b="1" dirty="0" smtClean="0">
                <a:solidFill>
                  <a:schemeClr val="bg2"/>
                </a:solidFill>
                <a:cs typeface="Arial"/>
              </a:rPr>
              <a:t>KEEL JA KÕNE</a:t>
            </a:r>
            <a:endParaRPr lang="en-US" sz="3200" b="1" dirty="0">
              <a:solidFill>
                <a:schemeClr val="bg2"/>
              </a:solidFill>
              <a:cs typeface="Aria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009" y="671402"/>
            <a:ext cx="2855976" cy="1652016"/>
          </a:xfrm>
          <a:prstGeom prst="rect">
            <a:avLst/>
          </a:prstGeom>
        </p:spPr>
      </p:pic>
      <p:sp>
        <p:nvSpPr>
          <p:cNvPr id="7" name="Rounded Rectangle 6"/>
          <p:cNvSpPr/>
          <p:nvPr/>
        </p:nvSpPr>
        <p:spPr>
          <a:xfrm>
            <a:off x="1098322" y="1335506"/>
            <a:ext cx="344905" cy="50292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419" y="381000"/>
            <a:ext cx="3543300" cy="6096000"/>
          </a:xfrm>
          <a:prstGeom prst="rect">
            <a:avLst/>
          </a:prstGeom>
        </p:spPr>
      </p:pic>
    </p:spTree>
    <p:extLst>
      <p:ext uri="{BB962C8B-B14F-4D97-AF65-F5344CB8AC3E}">
        <p14:creationId xmlns:p14="http://schemas.microsoft.com/office/powerpoint/2010/main" val="379628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DE-background-nozoom.png"/>
          <p:cNvPicPr>
            <a:picLocks noChangeAspect="1"/>
          </p:cNvPicPr>
          <p:nvPr/>
        </p:nvPicPr>
        <p:blipFill rotWithShape="1">
          <a:blip r:embed="rId3" cstate="screen">
            <a:alphaModFix amt="95000"/>
            <a:extLst>
              <a:ext uri="{28A0092B-C50C-407E-A947-70E740481C1C}">
                <a14:useLocalDpi xmlns:a14="http://schemas.microsoft.com/office/drawing/2010/main"/>
              </a:ext>
            </a:extLst>
          </a:blip>
          <a:srcRect/>
          <a:stretch/>
        </p:blipFill>
        <p:spPr>
          <a:xfrm>
            <a:off x="0" y="0"/>
            <a:ext cx="9228666" cy="6858000"/>
          </a:xfrm>
          <a:prstGeom prst="rect">
            <a:avLst/>
          </a:prstGeom>
        </p:spPr>
      </p:pic>
      <p:sp>
        <p:nvSpPr>
          <p:cNvPr id="5" name="TextBox 4"/>
          <p:cNvSpPr txBox="1"/>
          <p:nvPr/>
        </p:nvSpPr>
        <p:spPr>
          <a:xfrm>
            <a:off x="566120" y="0"/>
            <a:ext cx="7028479" cy="584775"/>
          </a:xfrm>
          <a:prstGeom prst="rect">
            <a:avLst/>
          </a:prstGeom>
          <a:noFill/>
        </p:spPr>
        <p:txBody>
          <a:bodyPr wrap="square" rtlCol="0">
            <a:spAutoFit/>
          </a:bodyPr>
          <a:lstStyle/>
          <a:p>
            <a:r>
              <a:rPr lang="en-US" sz="3200" b="1" dirty="0" smtClean="0">
                <a:solidFill>
                  <a:schemeClr val="bg2"/>
                </a:solidFill>
                <a:cs typeface="Arial"/>
              </a:rPr>
              <a:t>KEEL JA KÕNE</a:t>
            </a:r>
            <a:endParaRPr lang="en-US" sz="3200" b="1" dirty="0">
              <a:solidFill>
                <a:schemeClr val="bg2"/>
              </a:solidFill>
              <a:cs typeface="Aria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673" y="385379"/>
            <a:ext cx="2523320" cy="5759983"/>
          </a:xfrm>
          <a:prstGeom prst="rect">
            <a:avLst/>
          </a:prstGeom>
        </p:spPr>
      </p:pic>
      <p:sp>
        <p:nvSpPr>
          <p:cNvPr id="8" name="Rectangle 7"/>
          <p:cNvSpPr/>
          <p:nvPr/>
        </p:nvSpPr>
        <p:spPr>
          <a:xfrm>
            <a:off x="3973716" y="6317015"/>
            <a:ext cx="1444819" cy="369332"/>
          </a:xfrm>
          <a:prstGeom prst="rect">
            <a:avLst/>
          </a:prstGeom>
        </p:spPr>
        <p:txBody>
          <a:bodyPr wrap="none">
            <a:spAutoFit/>
          </a:bodyPr>
          <a:lstStyle/>
          <a:p>
            <a:r>
              <a:rPr lang="en-GB" dirty="0" err="1" smtClean="0">
                <a:solidFill>
                  <a:schemeClr val="bg2"/>
                </a:solidFill>
              </a:rPr>
              <a:t>Püha</a:t>
            </a:r>
            <a:r>
              <a:rPr lang="en-GB" dirty="0" smtClean="0">
                <a:solidFill>
                  <a:schemeClr val="bg2"/>
                </a:solidFill>
              </a:rPr>
              <a:t> Barbara</a:t>
            </a:r>
            <a:endParaRPr lang="en-US" dirty="0">
              <a:solidFill>
                <a:schemeClr val="bg2"/>
              </a:solidFill>
            </a:endParaRPr>
          </a:p>
        </p:txBody>
      </p:sp>
    </p:spTree>
    <p:extLst>
      <p:ext uri="{BB962C8B-B14F-4D97-AF65-F5344CB8AC3E}">
        <p14:creationId xmlns:p14="http://schemas.microsoft.com/office/powerpoint/2010/main" val="1542285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DE-background-nozoom.png"/>
          <p:cNvPicPr>
            <a:picLocks noChangeAspect="1"/>
          </p:cNvPicPr>
          <p:nvPr/>
        </p:nvPicPr>
        <p:blipFill rotWithShape="1">
          <a:blip r:embed="rId3" cstate="screen">
            <a:alphaModFix amt="95000"/>
            <a:extLst>
              <a:ext uri="{28A0092B-C50C-407E-A947-70E740481C1C}">
                <a14:useLocalDpi xmlns:a14="http://schemas.microsoft.com/office/drawing/2010/main"/>
              </a:ext>
            </a:extLst>
          </a:blip>
          <a:srcRect/>
          <a:stretch/>
        </p:blipFill>
        <p:spPr>
          <a:xfrm>
            <a:off x="0" y="0"/>
            <a:ext cx="9228666" cy="6858000"/>
          </a:xfrm>
          <a:prstGeom prst="rect">
            <a:avLst/>
          </a:prstGeom>
        </p:spPr>
      </p:pic>
      <p:sp>
        <p:nvSpPr>
          <p:cNvPr id="3" name="TextBox 2"/>
          <p:cNvSpPr txBox="1"/>
          <p:nvPr/>
        </p:nvSpPr>
        <p:spPr>
          <a:xfrm>
            <a:off x="1344706" y="3361765"/>
            <a:ext cx="6738470" cy="2893100"/>
          </a:xfrm>
          <a:prstGeom prst="rect">
            <a:avLst/>
          </a:prstGeom>
          <a:noFill/>
        </p:spPr>
        <p:txBody>
          <a:bodyPr wrap="square" rtlCol="0">
            <a:spAutoFit/>
          </a:bodyPr>
          <a:lstStyle/>
          <a:p>
            <a:pPr algn="ctr"/>
            <a:r>
              <a:rPr lang="en-US" sz="5400" dirty="0" smtClean="0">
                <a:solidFill>
                  <a:schemeClr val="bg2"/>
                </a:solidFill>
                <a:cs typeface="Garamond"/>
              </a:rPr>
              <a:t>OLITE TUBLID,</a:t>
            </a:r>
          </a:p>
          <a:p>
            <a:pPr algn="ctr"/>
            <a:r>
              <a:rPr lang="en-US" sz="5400" dirty="0" smtClean="0">
                <a:solidFill>
                  <a:schemeClr val="bg2"/>
                </a:solidFill>
                <a:cs typeface="Garamond"/>
              </a:rPr>
              <a:t>AITÄH!</a:t>
            </a:r>
            <a:endParaRPr lang="en-US" sz="5400" dirty="0">
              <a:solidFill>
                <a:schemeClr val="bg2"/>
              </a:solidFill>
              <a:cs typeface="Garamond"/>
            </a:endParaRPr>
          </a:p>
          <a:p>
            <a:pPr algn="ctr"/>
            <a:endParaRPr lang="en-US" sz="5400" dirty="0" smtClean="0">
              <a:solidFill>
                <a:schemeClr val="bg2"/>
              </a:solidFill>
              <a:cs typeface="Garamond"/>
            </a:endParaRPr>
          </a:p>
          <a:p>
            <a:pPr algn="ctr"/>
            <a:r>
              <a:rPr lang="en-US" sz="2000" dirty="0" err="1">
                <a:solidFill>
                  <a:schemeClr val="bg2"/>
                </a:solidFill>
                <a:ea typeface="Arial" charset="0"/>
                <a:cs typeface="Arial" charset="0"/>
              </a:rPr>
              <a:t>Niguliste</a:t>
            </a:r>
            <a:r>
              <a:rPr lang="en-US" sz="2000" dirty="0">
                <a:solidFill>
                  <a:schemeClr val="bg2"/>
                </a:solidFill>
                <a:ea typeface="Arial" charset="0"/>
                <a:cs typeface="Arial" charset="0"/>
              </a:rPr>
              <a:t> </a:t>
            </a:r>
            <a:r>
              <a:rPr lang="en-US" sz="2000" dirty="0" err="1">
                <a:solidFill>
                  <a:schemeClr val="bg2"/>
                </a:solidFill>
                <a:ea typeface="Arial" charset="0"/>
                <a:cs typeface="Arial" charset="0"/>
              </a:rPr>
              <a:t>muuseum</a:t>
            </a:r>
            <a:r>
              <a:rPr lang="en-US" sz="2000" dirty="0">
                <a:solidFill>
                  <a:schemeClr val="bg2"/>
                </a:solidFill>
                <a:ea typeface="Arial" charset="0"/>
                <a:cs typeface="Arial" charset="0"/>
              </a:rPr>
              <a:t>: Rode altar </a:t>
            </a:r>
            <a:r>
              <a:rPr lang="en-US" sz="2000" dirty="0" err="1">
                <a:solidFill>
                  <a:schemeClr val="bg2"/>
                </a:solidFill>
                <a:ea typeface="Arial" charset="0"/>
                <a:cs typeface="Arial" charset="0"/>
              </a:rPr>
              <a:t>lähivaates</a:t>
            </a:r>
            <a:r>
              <a:rPr lang="en-US" sz="2000" dirty="0">
                <a:solidFill>
                  <a:schemeClr val="bg2"/>
                </a:solidFill>
                <a:ea typeface="Arial" charset="0"/>
                <a:cs typeface="Arial" charset="0"/>
              </a:rPr>
              <a:t>, </a:t>
            </a:r>
            <a:r>
              <a:rPr lang="en-US" sz="2000" dirty="0" smtClean="0">
                <a:solidFill>
                  <a:schemeClr val="bg2"/>
                </a:solidFill>
                <a:ea typeface="Arial" charset="0"/>
                <a:cs typeface="Arial" charset="0"/>
              </a:rPr>
              <a:t>2016</a:t>
            </a:r>
            <a:endParaRPr lang="en-US" sz="2000" dirty="0">
              <a:solidFill>
                <a:schemeClr val="bg2"/>
              </a:solidFill>
              <a:ea typeface="Arial" charset="0"/>
              <a:cs typeface="Arial"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2273" y="0"/>
            <a:ext cx="4815840" cy="3249168"/>
          </a:xfrm>
          <a:prstGeom prst="rect">
            <a:avLst/>
          </a:prstGeom>
        </p:spPr>
      </p:pic>
    </p:spTree>
    <p:extLst>
      <p:ext uri="{BB962C8B-B14F-4D97-AF65-F5344CB8AC3E}">
        <p14:creationId xmlns:p14="http://schemas.microsoft.com/office/powerpoint/2010/main" val="1311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DE-background-nozoom.png"/>
          <p:cNvPicPr>
            <a:picLocks noChangeAspect="1"/>
          </p:cNvPicPr>
          <p:nvPr/>
        </p:nvPicPr>
        <p:blipFill rotWithShape="1">
          <a:blip r:embed="rId5" cstate="screen">
            <a:alphaModFix amt="95000"/>
            <a:extLst>
              <a:ext uri="{28A0092B-C50C-407E-A947-70E740481C1C}">
                <a14:useLocalDpi xmlns:a14="http://schemas.microsoft.com/office/drawing/2010/main"/>
              </a:ext>
            </a:extLst>
          </a:blip>
          <a:srcRect/>
          <a:stretch/>
        </p:blipFill>
        <p:spPr>
          <a:xfrm>
            <a:off x="0" y="0"/>
            <a:ext cx="9228666" cy="6858000"/>
          </a:xfrm>
          <a:prstGeom prst="rect">
            <a:avLst/>
          </a:prstGeom>
        </p:spPr>
      </p:pic>
      <p:pic>
        <p:nvPicPr>
          <p:cNvPr id="2" name="altari lappimine.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0" y="761512"/>
            <a:ext cx="9178574" cy="5162948"/>
          </a:xfrm>
          <a:prstGeom prst="rect">
            <a:avLst/>
          </a:prstGeom>
        </p:spPr>
      </p:pic>
      <p:sp>
        <p:nvSpPr>
          <p:cNvPr id="5" name="TextBox 4"/>
          <p:cNvSpPr txBox="1"/>
          <p:nvPr/>
        </p:nvSpPr>
        <p:spPr>
          <a:xfrm>
            <a:off x="435811" y="6059580"/>
            <a:ext cx="9178836" cy="461665"/>
          </a:xfrm>
          <a:prstGeom prst="rect">
            <a:avLst/>
          </a:prstGeom>
          <a:noFill/>
        </p:spPr>
        <p:txBody>
          <a:bodyPr wrap="square" rtlCol="0">
            <a:spAutoFit/>
          </a:bodyPr>
          <a:lstStyle/>
          <a:p>
            <a:r>
              <a:rPr lang="en-US" sz="2400" dirty="0" err="1" smtClean="0">
                <a:solidFill>
                  <a:schemeClr val="bg2"/>
                </a:solidFill>
                <a:cs typeface="Arial"/>
              </a:rPr>
              <a:t>Niguliste</a:t>
            </a:r>
            <a:r>
              <a:rPr lang="en-US" sz="2400" dirty="0" smtClean="0">
                <a:solidFill>
                  <a:schemeClr val="bg2"/>
                </a:solidFill>
                <a:cs typeface="Arial"/>
              </a:rPr>
              <a:t> </a:t>
            </a:r>
            <a:r>
              <a:rPr lang="en-US" sz="2400" dirty="0" err="1" smtClean="0">
                <a:solidFill>
                  <a:schemeClr val="bg2"/>
                </a:solidFill>
                <a:cs typeface="Arial"/>
              </a:rPr>
              <a:t>kiriku</a:t>
            </a:r>
            <a:r>
              <a:rPr lang="en-US" sz="2400" dirty="0" smtClean="0">
                <a:solidFill>
                  <a:schemeClr val="bg2"/>
                </a:solidFill>
                <a:cs typeface="Arial"/>
              </a:rPr>
              <a:t> </a:t>
            </a:r>
            <a:r>
              <a:rPr lang="en-US" sz="2400" dirty="0" err="1" smtClean="0">
                <a:solidFill>
                  <a:schemeClr val="bg2"/>
                </a:solidFill>
                <a:cs typeface="Arial"/>
              </a:rPr>
              <a:t>peaaltar</a:t>
            </a:r>
            <a:endParaRPr lang="en-US" sz="2400" dirty="0" smtClean="0">
              <a:solidFill>
                <a:schemeClr val="bg2"/>
              </a:solidFill>
              <a:cs typeface="Arial"/>
            </a:endParaRPr>
          </a:p>
        </p:txBody>
      </p:sp>
    </p:spTree>
    <p:extLst>
      <p:ext uri="{BB962C8B-B14F-4D97-AF65-F5344CB8AC3E}">
        <p14:creationId xmlns:p14="http://schemas.microsoft.com/office/powerpoint/2010/main" val="33449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4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DE-background-nozoom.png"/>
          <p:cNvPicPr>
            <a:picLocks noChangeAspect="1"/>
          </p:cNvPicPr>
          <p:nvPr/>
        </p:nvPicPr>
        <p:blipFill rotWithShape="1">
          <a:blip r:embed="rId3" cstate="screen">
            <a:alphaModFix amt="95000"/>
            <a:extLst>
              <a:ext uri="{28A0092B-C50C-407E-A947-70E740481C1C}">
                <a14:useLocalDpi xmlns:a14="http://schemas.microsoft.com/office/drawing/2010/main"/>
              </a:ext>
            </a:extLst>
          </a:blip>
          <a:srcRect/>
          <a:stretch/>
        </p:blipFill>
        <p:spPr>
          <a:xfrm>
            <a:off x="0" y="0"/>
            <a:ext cx="9228666" cy="6858000"/>
          </a:xfrm>
          <a:prstGeom prst="rect">
            <a:avLst/>
          </a:prstGeom>
        </p:spPr>
      </p:pic>
      <p:sp>
        <p:nvSpPr>
          <p:cNvPr id="5" name="TextBox 4"/>
          <p:cNvSpPr txBox="1"/>
          <p:nvPr/>
        </p:nvSpPr>
        <p:spPr>
          <a:xfrm>
            <a:off x="584200" y="0"/>
            <a:ext cx="9178836" cy="584775"/>
          </a:xfrm>
          <a:prstGeom prst="rect">
            <a:avLst/>
          </a:prstGeom>
          <a:noFill/>
        </p:spPr>
        <p:txBody>
          <a:bodyPr wrap="square" rtlCol="0">
            <a:spAutoFit/>
          </a:bodyPr>
          <a:lstStyle/>
          <a:p>
            <a:r>
              <a:rPr lang="cs-CZ" sz="3200" b="1" dirty="0">
                <a:solidFill>
                  <a:schemeClr val="bg2"/>
                </a:solidFill>
                <a:ea typeface="Arial" charset="0"/>
                <a:cs typeface="Arial" charset="0"/>
              </a:rPr>
              <a:t>MINA</a:t>
            </a:r>
            <a:r>
              <a:rPr lang="en-GB" sz="3200" b="1" dirty="0">
                <a:solidFill>
                  <a:schemeClr val="bg2"/>
                </a:solidFill>
                <a:ea typeface="Arial" charset="0"/>
                <a:cs typeface="Arial" charset="0"/>
              </a:rPr>
              <a:t> JA </a:t>
            </a:r>
            <a:r>
              <a:rPr lang="en-GB" sz="3200" b="1" dirty="0" smtClean="0">
                <a:solidFill>
                  <a:schemeClr val="bg2"/>
                </a:solidFill>
                <a:ea typeface="Arial" charset="0"/>
                <a:cs typeface="Arial" charset="0"/>
              </a:rPr>
              <a:t>KESKKOND</a:t>
            </a:r>
            <a:r>
              <a:rPr lang="en-GB" sz="2800" b="1" dirty="0" smtClean="0">
                <a:solidFill>
                  <a:schemeClr val="bg2"/>
                </a:solidFill>
              </a:rPr>
              <a:t>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1111283"/>
            <a:ext cx="2855976" cy="1652016"/>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7707" y="1111283"/>
            <a:ext cx="2726892" cy="4643087"/>
          </a:xfrm>
          <a:prstGeom prst="rect">
            <a:avLst/>
          </a:prstGeom>
        </p:spPr>
      </p:pic>
      <p:sp>
        <p:nvSpPr>
          <p:cNvPr id="17" name="TextBox 16"/>
          <p:cNvSpPr txBox="1"/>
          <p:nvPr/>
        </p:nvSpPr>
        <p:spPr>
          <a:xfrm>
            <a:off x="1229210" y="3280666"/>
            <a:ext cx="3552340" cy="1477328"/>
          </a:xfrm>
          <a:prstGeom prst="rect">
            <a:avLst/>
          </a:prstGeom>
          <a:noFill/>
        </p:spPr>
        <p:txBody>
          <a:bodyPr wrap="square" rtlCol="0">
            <a:spAutoFit/>
          </a:bodyPr>
          <a:lstStyle/>
          <a:p>
            <a:r>
              <a:rPr lang="en-GB" dirty="0" err="1" smtClean="0">
                <a:solidFill>
                  <a:schemeClr val="bg2"/>
                </a:solidFill>
              </a:rPr>
              <a:t>Vaata</a:t>
            </a:r>
            <a:r>
              <a:rPr lang="en-GB" dirty="0" smtClean="0">
                <a:solidFill>
                  <a:schemeClr val="bg2"/>
                </a:solidFill>
              </a:rPr>
              <a:t> </a:t>
            </a:r>
            <a:r>
              <a:rPr lang="en-GB" dirty="0" err="1" smtClean="0">
                <a:solidFill>
                  <a:schemeClr val="bg2"/>
                </a:solidFill>
              </a:rPr>
              <a:t>maale</a:t>
            </a:r>
            <a:endParaRPr lang="en-GB" dirty="0" smtClean="0">
              <a:solidFill>
                <a:schemeClr val="bg2"/>
              </a:solidFill>
            </a:endParaRPr>
          </a:p>
          <a:p>
            <a:r>
              <a:rPr lang="en-GB" dirty="0" err="1" smtClean="0">
                <a:solidFill>
                  <a:schemeClr val="bg2"/>
                </a:solidFill>
              </a:rPr>
              <a:t>püha</a:t>
            </a:r>
            <a:r>
              <a:rPr lang="en-GB" dirty="0" smtClean="0">
                <a:solidFill>
                  <a:schemeClr val="bg2"/>
                </a:solidFill>
              </a:rPr>
              <a:t> </a:t>
            </a:r>
            <a:r>
              <a:rPr lang="en-GB" dirty="0" err="1" smtClean="0">
                <a:solidFill>
                  <a:schemeClr val="bg2"/>
                </a:solidFill>
              </a:rPr>
              <a:t>Nikolause</a:t>
            </a:r>
            <a:r>
              <a:rPr lang="en-GB" dirty="0" smtClean="0">
                <a:solidFill>
                  <a:schemeClr val="bg2"/>
                </a:solidFill>
              </a:rPr>
              <a:t> </a:t>
            </a:r>
            <a:r>
              <a:rPr lang="en-GB" dirty="0" err="1" smtClean="0">
                <a:solidFill>
                  <a:schemeClr val="bg2"/>
                </a:solidFill>
              </a:rPr>
              <a:t>elust</a:t>
            </a:r>
            <a:r>
              <a:rPr lang="en-GB" dirty="0" smtClean="0">
                <a:solidFill>
                  <a:schemeClr val="bg2"/>
                </a:solidFill>
              </a:rPr>
              <a:t> </a:t>
            </a:r>
            <a:r>
              <a:rPr lang="en-GB" dirty="0" smtClean="0">
                <a:solidFill>
                  <a:schemeClr val="bg2"/>
                </a:solidFill>
                <a:hlinkClick r:id="rId6"/>
              </a:rPr>
              <a:t>siit</a:t>
            </a:r>
            <a:r>
              <a:rPr lang="en-GB" dirty="0" smtClean="0">
                <a:solidFill>
                  <a:schemeClr val="bg2"/>
                </a:solidFill>
              </a:rPr>
              <a:t>!</a:t>
            </a:r>
          </a:p>
          <a:p>
            <a:endParaRPr lang="en-GB" dirty="0">
              <a:solidFill>
                <a:schemeClr val="bg2"/>
              </a:solidFill>
            </a:endParaRPr>
          </a:p>
          <a:p>
            <a:r>
              <a:rPr lang="en-GB" dirty="0" err="1" smtClean="0">
                <a:solidFill>
                  <a:schemeClr val="bg2"/>
                </a:solidFill>
              </a:rPr>
              <a:t>Vaata</a:t>
            </a:r>
            <a:r>
              <a:rPr lang="en-GB" dirty="0" smtClean="0">
                <a:solidFill>
                  <a:schemeClr val="bg2"/>
                </a:solidFill>
              </a:rPr>
              <a:t> </a:t>
            </a:r>
            <a:r>
              <a:rPr lang="en-GB" dirty="0" err="1" smtClean="0">
                <a:solidFill>
                  <a:schemeClr val="bg2"/>
                </a:solidFill>
              </a:rPr>
              <a:t>videot</a:t>
            </a:r>
            <a:endParaRPr lang="en-GB" dirty="0" smtClean="0">
              <a:solidFill>
                <a:schemeClr val="bg2"/>
              </a:solidFill>
            </a:endParaRPr>
          </a:p>
          <a:p>
            <a:r>
              <a:rPr lang="en-GB" smtClean="0">
                <a:solidFill>
                  <a:schemeClr val="bg2"/>
                </a:solidFill>
              </a:rPr>
              <a:t>püha</a:t>
            </a:r>
            <a:r>
              <a:rPr lang="en-GB" dirty="0" smtClean="0">
                <a:solidFill>
                  <a:schemeClr val="bg2"/>
                </a:solidFill>
              </a:rPr>
              <a:t> </a:t>
            </a:r>
            <a:r>
              <a:rPr lang="en-GB" dirty="0" err="1" smtClean="0">
                <a:solidFill>
                  <a:schemeClr val="bg2"/>
                </a:solidFill>
              </a:rPr>
              <a:t>Nikolause</a:t>
            </a:r>
            <a:r>
              <a:rPr lang="en-GB" dirty="0" smtClean="0">
                <a:solidFill>
                  <a:schemeClr val="bg2"/>
                </a:solidFill>
              </a:rPr>
              <a:t> </a:t>
            </a:r>
            <a:r>
              <a:rPr lang="en-GB" dirty="0" err="1" smtClean="0">
                <a:solidFill>
                  <a:schemeClr val="bg2"/>
                </a:solidFill>
              </a:rPr>
              <a:t>puukujust</a:t>
            </a:r>
            <a:r>
              <a:rPr lang="en-GB" dirty="0" smtClean="0">
                <a:solidFill>
                  <a:schemeClr val="bg2"/>
                </a:solidFill>
              </a:rPr>
              <a:t> </a:t>
            </a:r>
            <a:r>
              <a:rPr lang="en-GB" dirty="0" smtClean="0">
                <a:solidFill>
                  <a:schemeClr val="bg2"/>
                </a:solidFill>
                <a:hlinkClick r:id="rId7"/>
              </a:rPr>
              <a:t>siit</a:t>
            </a:r>
            <a:r>
              <a:rPr lang="en-GB" dirty="0" smtClean="0">
                <a:solidFill>
                  <a:schemeClr val="bg2"/>
                </a:solidFill>
              </a:rPr>
              <a:t>!</a:t>
            </a:r>
            <a:endParaRPr lang="en-US" dirty="0">
              <a:solidFill>
                <a:schemeClr val="bg2"/>
              </a:solidFill>
            </a:endParaRPr>
          </a:p>
        </p:txBody>
      </p:sp>
    </p:spTree>
    <p:extLst>
      <p:ext uri="{BB962C8B-B14F-4D97-AF65-F5344CB8AC3E}">
        <p14:creationId xmlns:p14="http://schemas.microsoft.com/office/powerpoint/2010/main" val="391508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DE-background-nozoom.png"/>
          <p:cNvPicPr>
            <a:picLocks noChangeAspect="1"/>
          </p:cNvPicPr>
          <p:nvPr/>
        </p:nvPicPr>
        <p:blipFill rotWithShape="1">
          <a:blip r:embed="rId3" cstate="screen">
            <a:alphaModFix amt="95000"/>
            <a:extLst>
              <a:ext uri="{28A0092B-C50C-407E-A947-70E740481C1C}">
                <a14:useLocalDpi xmlns:a14="http://schemas.microsoft.com/office/drawing/2010/main"/>
              </a:ext>
            </a:extLst>
          </a:blip>
          <a:srcRect/>
          <a:stretch/>
        </p:blipFill>
        <p:spPr>
          <a:xfrm>
            <a:off x="0" y="0"/>
            <a:ext cx="9228666" cy="6858000"/>
          </a:xfrm>
          <a:prstGeom prst="rect">
            <a:avLst/>
          </a:prstGeom>
        </p:spPr>
      </p:pic>
      <p:sp>
        <p:nvSpPr>
          <p:cNvPr id="5" name="TextBox 4"/>
          <p:cNvSpPr txBox="1"/>
          <p:nvPr/>
        </p:nvSpPr>
        <p:spPr>
          <a:xfrm>
            <a:off x="566120" y="0"/>
            <a:ext cx="7028479" cy="584775"/>
          </a:xfrm>
          <a:prstGeom prst="rect">
            <a:avLst/>
          </a:prstGeom>
          <a:noFill/>
        </p:spPr>
        <p:txBody>
          <a:bodyPr wrap="square" rtlCol="0">
            <a:spAutoFit/>
          </a:bodyPr>
          <a:lstStyle/>
          <a:p>
            <a:r>
              <a:rPr lang="en-US" sz="3200" b="1" dirty="0" smtClean="0">
                <a:solidFill>
                  <a:schemeClr val="bg2"/>
                </a:solidFill>
                <a:cs typeface="Arial"/>
              </a:rPr>
              <a:t>MATEMAATIKA</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760" y="916940"/>
            <a:ext cx="1920240" cy="1682496"/>
          </a:xfrm>
          <a:prstGeom prst="rect">
            <a:avLst/>
          </a:prstGeom>
        </p:spPr>
      </p:pic>
      <p:sp>
        <p:nvSpPr>
          <p:cNvPr id="3" name="Rounded Rectangle 2"/>
          <p:cNvSpPr/>
          <p:nvPr/>
        </p:nvSpPr>
        <p:spPr>
          <a:xfrm>
            <a:off x="762000" y="2057400"/>
            <a:ext cx="1592580" cy="46482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760" y="2870641"/>
            <a:ext cx="4211411" cy="1886712"/>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6396" y="2870641"/>
            <a:ext cx="3952304" cy="1889201"/>
          </a:xfrm>
          <a:prstGeom prst="rect">
            <a:avLst/>
          </a:prstGeom>
        </p:spPr>
      </p:pic>
    </p:spTree>
    <p:extLst>
      <p:ext uri="{BB962C8B-B14F-4D97-AF65-F5344CB8AC3E}">
        <p14:creationId xmlns:p14="http://schemas.microsoft.com/office/powerpoint/2010/main" val="16003368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DE-background-nozoom.png"/>
          <p:cNvPicPr>
            <a:picLocks noChangeAspect="1"/>
          </p:cNvPicPr>
          <p:nvPr/>
        </p:nvPicPr>
        <p:blipFill rotWithShape="1">
          <a:blip r:embed="rId3" cstate="screen">
            <a:alphaModFix amt="95000"/>
            <a:extLst>
              <a:ext uri="{28A0092B-C50C-407E-A947-70E740481C1C}">
                <a14:useLocalDpi xmlns:a14="http://schemas.microsoft.com/office/drawing/2010/main"/>
              </a:ext>
            </a:extLst>
          </a:blip>
          <a:srcRect/>
          <a:stretch/>
        </p:blipFill>
        <p:spPr>
          <a:xfrm>
            <a:off x="0" y="0"/>
            <a:ext cx="9228666" cy="6858000"/>
          </a:xfrm>
          <a:prstGeom prst="rect">
            <a:avLst/>
          </a:prstGeom>
        </p:spPr>
      </p:pic>
      <p:sp>
        <p:nvSpPr>
          <p:cNvPr id="5" name="TextBox 4"/>
          <p:cNvSpPr txBox="1"/>
          <p:nvPr/>
        </p:nvSpPr>
        <p:spPr>
          <a:xfrm>
            <a:off x="566120" y="0"/>
            <a:ext cx="7028479" cy="584775"/>
          </a:xfrm>
          <a:prstGeom prst="rect">
            <a:avLst/>
          </a:prstGeom>
          <a:noFill/>
        </p:spPr>
        <p:txBody>
          <a:bodyPr wrap="square" rtlCol="0">
            <a:spAutoFit/>
          </a:bodyPr>
          <a:lstStyle/>
          <a:p>
            <a:r>
              <a:rPr lang="et-EE" sz="3200" b="1" dirty="0" smtClean="0">
                <a:solidFill>
                  <a:schemeClr val="bg2"/>
                </a:solidFill>
                <a:ea typeface="Arial" charset="0"/>
                <a:cs typeface="Arial" charset="0"/>
              </a:rPr>
              <a:t>KUNST</a:t>
            </a:r>
            <a:endParaRPr lang="en-US" sz="3200" dirty="0">
              <a:solidFill>
                <a:schemeClr val="bg2"/>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900" y="3777094"/>
            <a:ext cx="7562088" cy="220370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899" y="726687"/>
            <a:ext cx="7562089" cy="2908495"/>
          </a:xfrm>
          <a:prstGeom prst="rect">
            <a:avLst/>
          </a:prstGeom>
        </p:spPr>
      </p:pic>
      <p:sp>
        <p:nvSpPr>
          <p:cNvPr id="9" name="Rectangle 8"/>
          <p:cNvSpPr/>
          <p:nvPr/>
        </p:nvSpPr>
        <p:spPr>
          <a:xfrm>
            <a:off x="969717" y="5467770"/>
            <a:ext cx="310443" cy="369332"/>
          </a:xfrm>
          <a:prstGeom prst="rect">
            <a:avLst/>
          </a:prstGeom>
        </p:spPr>
        <p:txBody>
          <a:bodyPr wrap="square">
            <a:spAutoFit/>
          </a:bodyPr>
          <a:lstStyle/>
          <a:p>
            <a:r>
              <a:rPr lang="et-EE" b="1" smtClean="0">
                <a:latin typeface="Arial" charset="0"/>
                <a:ea typeface="Arial" charset="0"/>
                <a:cs typeface="Arial" charset="0"/>
              </a:rPr>
              <a:t>1</a:t>
            </a:r>
            <a:endParaRPr lang="en-US" dirty="0"/>
          </a:p>
        </p:txBody>
      </p:sp>
      <p:sp>
        <p:nvSpPr>
          <p:cNvPr id="10" name="Rectangle 9"/>
          <p:cNvSpPr/>
          <p:nvPr/>
        </p:nvSpPr>
        <p:spPr>
          <a:xfrm>
            <a:off x="3925137" y="5467770"/>
            <a:ext cx="310443" cy="369332"/>
          </a:xfrm>
          <a:prstGeom prst="rect">
            <a:avLst/>
          </a:prstGeom>
        </p:spPr>
        <p:txBody>
          <a:bodyPr wrap="square">
            <a:spAutoFit/>
          </a:bodyPr>
          <a:lstStyle/>
          <a:p>
            <a:r>
              <a:rPr lang="et-EE" b="1" smtClean="0">
                <a:latin typeface="Arial" charset="0"/>
                <a:ea typeface="Arial" charset="0"/>
                <a:cs typeface="Arial" charset="0"/>
              </a:rPr>
              <a:t>2</a:t>
            </a:r>
            <a:endParaRPr lang="en-US" dirty="0"/>
          </a:p>
        </p:txBody>
      </p:sp>
      <p:sp>
        <p:nvSpPr>
          <p:cNvPr id="11" name="Rectangle 10"/>
          <p:cNvSpPr/>
          <p:nvPr/>
        </p:nvSpPr>
        <p:spPr>
          <a:xfrm>
            <a:off x="6319759" y="5471280"/>
            <a:ext cx="310443" cy="369332"/>
          </a:xfrm>
          <a:prstGeom prst="rect">
            <a:avLst/>
          </a:prstGeom>
        </p:spPr>
        <p:txBody>
          <a:bodyPr wrap="square">
            <a:spAutoFit/>
          </a:bodyPr>
          <a:lstStyle/>
          <a:p>
            <a:r>
              <a:rPr lang="et-EE" b="1" smtClean="0">
                <a:latin typeface="Arial" charset="0"/>
                <a:ea typeface="Arial" charset="0"/>
                <a:cs typeface="Arial" charset="0"/>
              </a:rPr>
              <a:t>3</a:t>
            </a:r>
            <a:endParaRPr lang="en-US" dirty="0"/>
          </a:p>
        </p:txBody>
      </p:sp>
    </p:spTree>
    <p:extLst>
      <p:ext uri="{BB962C8B-B14F-4D97-AF65-F5344CB8AC3E}">
        <p14:creationId xmlns:p14="http://schemas.microsoft.com/office/powerpoint/2010/main" val="1269457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DE-background-nozoom.png"/>
          <p:cNvPicPr>
            <a:picLocks noChangeAspect="1"/>
          </p:cNvPicPr>
          <p:nvPr/>
        </p:nvPicPr>
        <p:blipFill rotWithShape="1">
          <a:blip r:embed="rId3" cstate="screen">
            <a:alphaModFix amt="95000"/>
            <a:extLst>
              <a:ext uri="{28A0092B-C50C-407E-A947-70E740481C1C}">
                <a14:useLocalDpi xmlns:a14="http://schemas.microsoft.com/office/drawing/2010/main"/>
              </a:ext>
            </a:extLst>
          </a:blip>
          <a:srcRect/>
          <a:stretch/>
        </p:blipFill>
        <p:spPr>
          <a:xfrm>
            <a:off x="0" y="0"/>
            <a:ext cx="9228666" cy="6858000"/>
          </a:xfrm>
          <a:prstGeom prst="rect">
            <a:avLst/>
          </a:prstGeom>
        </p:spPr>
      </p:pic>
      <p:sp>
        <p:nvSpPr>
          <p:cNvPr id="5" name="TextBox 4"/>
          <p:cNvSpPr txBox="1"/>
          <p:nvPr/>
        </p:nvSpPr>
        <p:spPr>
          <a:xfrm>
            <a:off x="566120" y="0"/>
            <a:ext cx="7028479" cy="584775"/>
          </a:xfrm>
          <a:prstGeom prst="rect">
            <a:avLst/>
          </a:prstGeom>
          <a:noFill/>
        </p:spPr>
        <p:txBody>
          <a:bodyPr wrap="square" rtlCol="0">
            <a:spAutoFit/>
          </a:bodyPr>
          <a:lstStyle/>
          <a:p>
            <a:r>
              <a:rPr lang="et-EE" sz="3200" b="1" dirty="0" smtClean="0">
                <a:solidFill>
                  <a:schemeClr val="bg2"/>
                </a:solidFill>
                <a:ea typeface="Arial" charset="0"/>
                <a:cs typeface="Arial" charset="0"/>
              </a:rPr>
              <a:t>MUUSIKA</a:t>
            </a:r>
            <a:endParaRPr lang="en-US" sz="3200" dirty="0">
              <a:solidFill>
                <a:schemeClr val="bg2"/>
              </a:solidFill>
            </a:endParaRPr>
          </a:p>
        </p:txBody>
      </p:sp>
      <p:pic>
        <p:nvPicPr>
          <p:cNvPr id="2" name="Picture 1">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5333" y="1193198"/>
            <a:ext cx="4318000" cy="2451100"/>
          </a:xfrm>
          <a:prstGeom prst="rect">
            <a:avLst/>
          </a:prstGeom>
        </p:spPr>
      </p:pic>
      <p:sp>
        <p:nvSpPr>
          <p:cNvPr id="9" name="Frame 8">
            <a:hlinkClick r:id="rId4"/>
          </p:cNvPr>
          <p:cNvSpPr/>
          <p:nvPr/>
        </p:nvSpPr>
        <p:spPr>
          <a:xfrm>
            <a:off x="4173869" y="2019622"/>
            <a:ext cx="971550" cy="971550"/>
          </a:xfrm>
          <a:prstGeom prst="frame">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
        <p:nvSpPr>
          <p:cNvPr id="10" name="Triangle 9">
            <a:hlinkClick r:id="rId4"/>
          </p:cNvPr>
          <p:cNvSpPr/>
          <p:nvPr/>
        </p:nvSpPr>
        <p:spPr>
          <a:xfrm rot="5400000">
            <a:off x="4418343" y="2270304"/>
            <a:ext cx="482600" cy="470187"/>
          </a:xfrm>
          <a:prstGeom prst="triangle">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294" y="3888773"/>
            <a:ext cx="8678698" cy="1958723"/>
          </a:xfrm>
          <a:prstGeom prst="rect">
            <a:avLst/>
          </a:prstGeom>
        </p:spPr>
      </p:pic>
    </p:spTree>
    <p:extLst>
      <p:ext uri="{BB962C8B-B14F-4D97-AF65-F5344CB8AC3E}">
        <p14:creationId xmlns:p14="http://schemas.microsoft.com/office/powerpoint/2010/main" val="1536047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DE-background-nozoom.png"/>
          <p:cNvPicPr>
            <a:picLocks noChangeAspect="1"/>
          </p:cNvPicPr>
          <p:nvPr/>
        </p:nvPicPr>
        <p:blipFill rotWithShape="1">
          <a:blip r:embed="rId3" cstate="screen">
            <a:alphaModFix amt="95000"/>
            <a:extLst>
              <a:ext uri="{28A0092B-C50C-407E-A947-70E740481C1C}">
                <a14:useLocalDpi xmlns:a14="http://schemas.microsoft.com/office/drawing/2010/main"/>
              </a:ext>
            </a:extLst>
          </a:blip>
          <a:srcRect/>
          <a:stretch/>
        </p:blipFill>
        <p:spPr>
          <a:xfrm>
            <a:off x="0" y="0"/>
            <a:ext cx="9228666" cy="6858000"/>
          </a:xfrm>
          <a:prstGeom prst="rect">
            <a:avLst/>
          </a:prstGeom>
        </p:spPr>
      </p:pic>
      <p:sp>
        <p:nvSpPr>
          <p:cNvPr id="5" name="TextBox 4"/>
          <p:cNvSpPr txBox="1"/>
          <p:nvPr/>
        </p:nvSpPr>
        <p:spPr>
          <a:xfrm>
            <a:off x="566120" y="0"/>
            <a:ext cx="7028479" cy="584775"/>
          </a:xfrm>
          <a:prstGeom prst="rect">
            <a:avLst/>
          </a:prstGeom>
          <a:noFill/>
        </p:spPr>
        <p:txBody>
          <a:bodyPr wrap="square" rtlCol="0">
            <a:spAutoFit/>
          </a:bodyPr>
          <a:lstStyle/>
          <a:p>
            <a:r>
              <a:rPr lang="en-US" sz="3200" b="1" dirty="0" smtClean="0">
                <a:solidFill>
                  <a:schemeClr val="bg2"/>
                </a:solidFill>
                <a:cs typeface="Arial"/>
              </a:rPr>
              <a:t>LIIKUMINE</a:t>
            </a:r>
            <a:endParaRPr lang="en-US" sz="3200" b="1" dirty="0">
              <a:solidFill>
                <a:schemeClr val="bg2"/>
              </a:solidFill>
              <a:cs typeface="Aria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3677" y="250610"/>
            <a:ext cx="2043355" cy="5706885"/>
          </a:xfrm>
          <a:prstGeom prst="rect">
            <a:avLst/>
          </a:prstGeom>
        </p:spPr>
      </p:pic>
      <p:sp>
        <p:nvSpPr>
          <p:cNvPr id="3" name="Rectangle 2"/>
          <p:cNvSpPr/>
          <p:nvPr/>
        </p:nvSpPr>
        <p:spPr>
          <a:xfrm>
            <a:off x="4094798" y="5881514"/>
            <a:ext cx="1039067" cy="369332"/>
          </a:xfrm>
          <a:prstGeom prst="rect">
            <a:avLst/>
          </a:prstGeom>
        </p:spPr>
        <p:txBody>
          <a:bodyPr wrap="none">
            <a:spAutoFit/>
          </a:bodyPr>
          <a:lstStyle/>
          <a:p>
            <a:r>
              <a:rPr lang="en-GB" dirty="0" err="1" smtClean="0">
                <a:solidFill>
                  <a:schemeClr val="bg2"/>
                </a:solidFill>
              </a:rPr>
              <a:t>Püha</a:t>
            </a:r>
            <a:r>
              <a:rPr lang="en-GB" dirty="0" smtClean="0">
                <a:solidFill>
                  <a:schemeClr val="bg2"/>
                </a:solidFill>
              </a:rPr>
              <a:t> </a:t>
            </a:r>
            <a:r>
              <a:rPr lang="en-GB" dirty="0" err="1" smtClean="0">
                <a:solidFill>
                  <a:schemeClr val="bg2"/>
                </a:solidFill>
              </a:rPr>
              <a:t>Jüri</a:t>
            </a:r>
            <a:endParaRPr lang="en-US" dirty="0">
              <a:solidFill>
                <a:schemeClr val="bg2"/>
              </a:solidFill>
            </a:endParaRPr>
          </a:p>
        </p:txBody>
      </p:sp>
    </p:spTree>
    <p:extLst>
      <p:ext uri="{BB962C8B-B14F-4D97-AF65-F5344CB8AC3E}">
        <p14:creationId xmlns:p14="http://schemas.microsoft.com/office/powerpoint/2010/main" val="1999336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DE-background-nozoom.png"/>
          <p:cNvPicPr>
            <a:picLocks noChangeAspect="1"/>
          </p:cNvPicPr>
          <p:nvPr/>
        </p:nvPicPr>
        <p:blipFill rotWithShape="1">
          <a:blip r:embed="rId3" cstate="screen">
            <a:alphaModFix amt="95000"/>
            <a:extLst>
              <a:ext uri="{28A0092B-C50C-407E-A947-70E740481C1C}">
                <a14:useLocalDpi xmlns:a14="http://schemas.microsoft.com/office/drawing/2010/main"/>
              </a:ext>
            </a:extLst>
          </a:blip>
          <a:srcRect/>
          <a:stretch/>
        </p:blipFill>
        <p:spPr>
          <a:xfrm>
            <a:off x="0" y="0"/>
            <a:ext cx="9228666" cy="6858000"/>
          </a:xfrm>
          <a:prstGeom prst="rect">
            <a:avLst/>
          </a:prstGeom>
        </p:spPr>
      </p:pic>
      <p:sp>
        <p:nvSpPr>
          <p:cNvPr id="5" name="TextBox 4"/>
          <p:cNvSpPr txBox="1"/>
          <p:nvPr/>
        </p:nvSpPr>
        <p:spPr>
          <a:xfrm>
            <a:off x="566120" y="0"/>
            <a:ext cx="7028479" cy="584775"/>
          </a:xfrm>
          <a:prstGeom prst="rect">
            <a:avLst/>
          </a:prstGeom>
          <a:noFill/>
        </p:spPr>
        <p:txBody>
          <a:bodyPr wrap="square" rtlCol="0">
            <a:spAutoFit/>
          </a:bodyPr>
          <a:lstStyle/>
          <a:p>
            <a:r>
              <a:rPr lang="en-US" sz="3200" b="1" dirty="0">
                <a:solidFill>
                  <a:schemeClr val="bg2"/>
                </a:solidFill>
                <a:cs typeface="Arial"/>
              </a:rPr>
              <a:t>LIIKUMINE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5469" y="584775"/>
            <a:ext cx="2483317" cy="5131034"/>
          </a:xfrm>
          <a:prstGeom prst="rect">
            <a:avLst/>
          </a:prstGeom>
        </p:spPr>
      </p:pic>
      <p:sp>
        <p:nvSpPr>
          <p:cNvPr id="7" name="Rectangle 6"/>
          <p:cNvSpPr/>
          <p:nvPr/>
        </p:nvSpPr>
        <p:spPr>
          <a:xfrm>
            <a:off x="3861370" y="5790099"/>
            <a:ext cx="1505925" cy="369332"/>
          </a:xfrm>
          <a:prstGeom prst="rect">
            <a:avLst/>
          </a:prstGeom>
        </p:spPr>
        <p:txBody>
          <a:bodyPr wrap="none">
            <a:spAutoFit/>
          </a:bodyPr>
          <a:lstStyle/>
          <a:p>
            <a:r>
              <a:rPr lang="en-GB" dirty="0" err="1" smtClean="0">
                <a:solidFill>
                  <a:schemeClr val="bg2"/>
                </a:solidFill>
              </a:rPr>
              <a:t>Püha</a:t>
            </a:r>
            <a:r>
              <a:rPr lang="en-GB" dirty="0" smtClean="0">
                <a:solidFill>
                  <a:schemeClr val="bg2"/>
                </a:solidFill>
              </a:rPr>
              <a:t> </a:t>
            </a:r>
            <a:r>
              <a:rPr lang="en-GB" dirty="0" err="1" smtClean="0">
                <a:solidFill>
                  <a:schemeClr val="bg2"/>
                </a:solidFill>
              </a:rPr>
              <a:t>Nikolaus</a:t>
            </a:r>
            <a:endParaRPr lang="en-US" dirty="0">
              <a:solidFill>
                <a:schemeClr val="bg2"/>
              </a:solidFill>
            </a:endParaRPr>
          </a:p>
        </p:txBody>
      </p:sp>
    </p:spTree>
    <p:extLst>
      <p:ext uri="{BB962C8B-B14F-4D97-AF65-F5344CB8AC3E}">
        <p14:creationId xmlns:p14="http://schemas.microsoft.com/office/powerpoint/2010/main" val="975343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DE-background-nozoom.png"/>
          <p:cNvPicPr>
            <a:picLocks noChangeAspect="1"/>
          </p:cNvPicPr>
          <p:nvPr/>
        </p:nvPicPr>
        <p:blipFill rotWithShape="1">
          <a:blip r:embed="rId3" cstate="screen">
            <a:alphaModFix amt="95000"/>
            <a:extLst>
              <a:ext uri="{28A0092B-C50C-407E-A947-70E740481C1C}">
                <a14:useLocalDpi xmlns:a14="http://schemas.microsoft.com/office/drawing/2010/main"/>
              </a:ext>
            </a:extLst>
          </a:blip>
          <a:srcRect/>
          <a:stretch/>
        </p:blipFill>
        <p:spPr>
          <a:xfrm>
            <a:off x="0" y="0"/>
            <a:ext cx="9228666" cy="6858000"/>
          </a:xfrm>
          <a:prstGeom prst="rect">
            <a:avLst/>
          </a:prstGeom>
        </p:spPr>
      </p:pic>
      <p:sp>
        <p:nvSpPr>
          <p:cNvPr id="5" name="TextBox 4"/>
          <p:cNvSpPr txBox="1"/>
          <p:nvPr/>
        </p:nvSpPr>
        <p:spPr>
          <a:xfrm>
            <a:off x="566120" y="0"/>
            <a:ext cx="7028479" cy="584775"/>
          </a:xfrm>
          <a:prstGeom prst="rect">
            <a:avLst/>
          </a:prstGeom>
          <a:noFill/>
        </p:spPr>
        <p:txBody>
          <a:bodyPr wrap="square" rtlCol="0">
            <a:spAutoFit/>
          </a:bodyPr>
          <a:lstStyle/>
          <a:p>
            <a:r>
              <a:rPr lang="en-US" sz="3200" b="1" dirty="0">
                <a:solidFill>
                  <a:schemeClr val="bg2"/>
                </a:solidFill>
                <a:cs typeface="Arial"/>
              </a:rPr>
              <a:t>LIIKUMINE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2004" y="584775"/>
            <a:ext cx="2486526" cy="5283868"/>
          </a:xfrm>
          <a:prstGeom prst="rect">
            <a:avLst/>
          </a:prstGeom>
        </p:spPr>
      </p:pic>
      <p:sp>
        <p:nvSpPr>
          <p:cNvPr id="3" name="Rectangle 2"/>
          <p:cNvSpPr/>
          <p:nvPr/>
        </p:nvSpPr>
        <p:spPr>
          <a:xfrm>
            <a:off x="4080359" y="6084086"/>
            <a:ext cx="810222" cy="369332"/>
          </a:xfrm>
          <a:prstGeom prst="rect">
            <a:avLst/>
          </a:prstGeom>
        </p:spPr>
        <p:txBody>
          <a:bodyPr wrap="none">
            <a:spAutoFit/>
          </a:bodyPr>
          <a:lstStyle/>
          <a:p>
            <a:r>
              <a:rPr lang="en-GB" dirty="0" err="1" smtClean="0">
                <a:solidFill>
                  <a:schemeClr val="bg2"/>
                </a:solidFill>
              </a:rPr>
              <a:t>Kristus</a:t>
            </a:r>
            <a:endParaRPr lang="en-US" dirty="0">
              <a:solidFill>
                <a:schemeClr val="bg2"/>
              </a:solidFill>
            </a:endParaRPr>
          </a:p>
        </p:txBody>
      </p:sp>
    </p:spTree>
    <p:extLst>
      <p:ext uri="{BB962C8B-B14F-4D97-AF65-F5344CB8AC3E}">
        <p14:creationId xmlns:p14="http://schemas.microsoft.com/office/powerpoint/2010/main" val="19354507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1779</TotalTime>
  <Words>1575</Words>
  <Application>Microsoft Macintosh PowerPoint</Application>
  <PresentationFormat>On-screen Show (4:3)</PresentationFormat>
  <Paragraphs>141</Paragraphs>
  <Slides>16</Slides>
  <Notes>16</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Garamond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Hilkka Hiiop</dc:creator>
  <cp:lastModifiedBy>Microsoft Office User</cp:lastModifiedBy>
  <cp:revision>366</cp:revision>
  <dcterms:created xsi:type="dcterms:W3CDTF">2015-10-22T04:41:01Z</dcterms:created>
  <dcterms:modified xsi:type="dcterms:W3CDTF">2016-05-11T17:04:43Z</dcterms:modified>
</cp:coreProperties>
</file>