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8" r:id="rId2"/>
    <p:sldId id="306" r:id="rId3"/>
    <p:sldId id="294" r:id="rId4"/>
    <p:sldId id="297" r:id="rId5"/>
    <p:sldId id="305" r:id="rId6"/>
    <p:sldId id="299" r:id="rId7"/>
    <p:sldId id="29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66B"/>
    <a:srgbClr val="F53F41"/>
    <a:srgbClr val="DB5E63"/>
    <a:srgbClr val="FF6E72"/>
    <a:srgbClr val="FF2600"/>
    <a:srgbClr val="FF7E79"/>
    <a:srgbClr val="043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72040"/>
  </p:normalViewPr>
  <p:slideViewPr>
    <p:cSldViewPr snapToGrid="0" snapToObjects="1">
      <p:cViewPr varScale="1">
        <p:scale>
          <a:sx n="151" d="100"/>
          <a:sy n="151" d="100"/>
        </p:scale>
        <p:origin x="41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8194-439C-AB45-8A5C-1746947E2387}" type="datetimeFigureOut">
              <a:rPr lang="en-US" smtClean="0"/>
              <a:t>5/11/16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B12B2-FF2A-4745-98D8-BA8CE81FD938}" type="slidenum">
              <a:rPr lang="en-US" smtClean="0"/>
              <a:t>‹#›</a:t>
            </a:fld>
            <a:endParaRPr lang="en-US"/>
          </a:p>
        </p:txBody>
      </p:sp>
    </p:spTree>
    <p:extLst>
      <p:ext uri="{BB962C8B-B14F-4D97-AF65-F5344CB8AC3E}">
        <p14:creationId xmlns:p14="http://schemas.microsoft.com/office/powerpoint/2010/main" val="883114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youtube.com/watch?v=7D1UUp1dsao"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cap="all" dirty="0" smtClean="0">
                <a:latin typeface="Garamond"/>
                <a:cs typeface="Garamond"/>
              </a:rPr>
              <a:t>II </a:t>
            </a:r>
            <a:r>
              <a:rPr lang="en-GB" sz="1400" b="1" cap="all" dirty="0" err="1" smtClean="0">
                <a:latin typeface="Garamond"/>
                <a:cs typeface="Garamond"/>
              </a:rPr>
              <a:t>kooliaste</a:t>
            </a:r>
            <a:endParaRPr lang="en-GB" sz="1400" b="1" cap="all" dirty="0" smtClean="0">
              <a:latin typeface="Garamond"/>
              <a:cs typeface="Garamond"/>
            </a:endParaRPr>
          </a:p>
          <a:p>
            <a:pPr algn="l"/>
            <a:endParaRPr lang="en-GB" sz="1400" b="1" cap="all" dirty="0" smtClean="0">
              <a:latin typeface="Garamond"/>
              <a:cs typeface="Garamond"/>
            </a:endParaRPr>
          </a:p>
          <a:p>
            <a:pPr algn="l"/>
            <a:r>
              <a:rPr lang="en-GB" sz="1400" b="1" cap="all" dirty="0" smtClean="0">
                <a:solidFill>
                  <a:schemeClr val="bg2"/>
                </a:solidFill>
                <a:cs typeface="Garamond"/>
              </a:rPr>
              <a:t>HERMEN RODE  </a:t>
            </a:r>
          </a:p>
          <a:p>
            <a:pPr algn="l"/>
            <a:r>
              <a:rPr lang="en-GB" sz="1200" b="1" dirty="0" smtClean="0">
                <a:solidFill>
                  <a:schemeClr val="bg2"/>
                </a:solidFill>
                <a:cs typeface="Garamond"/>
              </a:rPr>
              <a:t>ja </a:t>
            </a:r>
            <a:r>
              <a:rPr lang="en-GB" sz="1200" b="1" dirty="0" err="1" smtClean="0">
                <a:solidFill>
                  <a:schemeClr val="bg2"/>
                </a:solidFill>
                <a:cs typeface="Garamond"/>
              </a:rPr>
              <a:t>Niguliste</a:t>
            </a:r>
            <a:r>
              <a:rPr lang="en-GB" sz="1200" b="1" dirty="0" smtClean="0">
                <a:solidFill>
                  <a:schemeClr val="bg2"/>
                </a:solidFill>
                <a:cs typeface="Garamond"/>
              </a:rPr>
              <a:t> </a:t>
            </a:r>
            <a:r>
              <a:rPr lang="en-GB" sz="1200" b="1" dirty="0" err="1" smtClean="0">
                <a:solidFill>
                  <a:schemeClr val="bg2"/>
                </a:solidFill>
                <a:cs typeface="Garamond"/>
              </a:rPr>
              <a:t>kiriku</a:t>
            </a:r>
            <a:r>
              <a:rPr lang="en-GB" sz="1200" b="1" dirty="0" smtClean="0">
                <a:solidFill>
                  <a:schemeClr val="bg2"/>
                </a:solidFill>
                <a:cs typeface="Garamond"/>
              </a:rPr>
              <a:t> </a:t>
            </a:r>
            <a:r>
              <a:rPr lang="en-GB" sz="1200" b="1" dirty="0" err="1" smtClean="0">
                <a:solidFill>
                  <a:schemeClr val="bg2"/>
                </a:solidFill>
                <a:cs typeface="Garamond"/>
              </a:rPr>
              <a:t>peaaltar</a:t>
            </a:r>
            <a:endParaRPr lang="en-GB" sz="1200" b="1" dirty="0" smtClean="0">
              <a:solidFill>
                <a:schemeClr val="bg2"/>
              </a:solidFill>
              <a:cs typeface="Garamond"/>
            </a:endParaRPr>
          </a:p>
          <a:p>
            <a:pPr algn="l"/>
            <a:endParaRPr lang="en-GB" sz="1200" b="1" dirty="0" smtClean="0">
              <a:solidFill>
                <a:schemeClr val="bg2"/>
              </a:solidFill>
              <a:cs typeface="Garamond"/>
            </a:endParaRPr>
          </a:p>
          <a:p>
            <a:pPr algn="l"/>
            <a:endParaRPr lang="cs-CZ" sz="1200" kern="1200" dirty="0" smtClean="0">
              <a:solidFill>
                <a:schemeClr val="tx1"/>
              </a:solidFill>
              <a:effectLst/>
              <a:latin typeface="+mn-lt"/>
              <a:ea typeface="+mn-ea"/>
              <a:cs typeface="+mn-cs"/>
            </a:endParaRPr>
          </a:p>
          <a:p>
            <a:pPr algn="l"/>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a:t>
            </a:fld>
            <a:endParaRPr lang="en-US"/>
          </a:p>
        </p:txBody>
      </p:sp>
    </p:spTree>
    <p:extLst>
      <p:ext uri="{BB962C8B-B14F-4D97-AF65-F5344CB8AC3E}">
        <p14:creationId xmlns:p14="http://schemas.microsoft.com/office/powerpoint/2010/main" val="130481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SISSEJUHATUS</a:t>
            </a:r>
          </a:p>
          <a:p>
            <a:r>
              <a:rPr lang="et-EE" sz="1200" kern="1200" dirty="0" smtClean="0">
                <a:solidFill>
                  <a:schemeClr val="tx1"/>
                </a:solidFill>
                <a:effectLst/>
                <a:latin typeface="+mn-lt"/>
                <a:ea typeface="+mn-ea"/>
                <a:cs typeface="+mn-cs"/>
              </a:rPr>
              <a:t>Sissejuhatuseks õpetaja selgitab mõisteid „skulptuur”, „pühak” ja „atribuut”.</a:t>
            </a:r>
            <a:endParaRPr lang="en-US" sz="1200" kern="1200" dirty="0" smtClean="0">
              <a:solidFill>
                <a:schemeClr val="tx1"/>
              </a:solidFill>
              <a:effectLst/>
              <a:latin typeface="+mn-lt"/>
              <a:ea typeface="+mn-ea"/>
              <a:cs typeface="+mn-cs"/>
            </a:endParaRPr>
          </a:p>
          <a:p>
            <a:endParaRPr lang="en-US" dirty="0" smtClean="0"/>
          </a:p>
          <a:p>
            <a:r>
              <a:rPr lang="en-US" sz="1200" b="1" kern="1200" dirty="0" err="1" smtClean="0">
                <a:solidFill>
                  <a:schemeClr val="tx1"/>
                </a:solidFill>
                <a:latin typeface="+mn-lt"/>
                <a:ea typeface="+mn-ea"/>
                <a:cs typeface="+mn-cs"/>
              </a:rPr>
              <a:t>Skulptuur</a:t>
            </a:r>
            <a:r>
              <a:rPr lang="en-US" sz="1200" kern="1200" dirty="0" smtClean="0">
                <a:solidFill>
                  <a:schemeClr val="tx1"/>
                </a:solidFill>
                <a:latin typeface="+mn-lt"/>
                <a:ea typeface="+mn-ea"/>
                <a:cs typeface="+mn-cs"/>
              </a:rPr>
              <a:t> on </a:t>
            </a:r>
            <a:r>
              <a:rPr lang="en-US" sz="1200" kern="1200" dirty="0" err="1" smtClean="0">
                <a:solidFill>
                  <a:schemeClr val="tx1"/>
                </a:solidFill>
                <a:latin typeface="+mn-lt"/>
                <a:ea typeface="+mn-ea"/>
                <a:cs typeface="+mn-cs"/>
              </a:rPr>
              <a:t>ruumiline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kolmemõõtmeline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kunstiteos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Skulptuuride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loomisel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kasutatakse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materjalidena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peamiselt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mitmesuguseid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kiviliike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puitu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metalli</a:t>
            </a:r>
            <a:r>
              <a:rPr lang="en-US" sz="1200" kern="1200" baseline="0" dirty="0" smtClean="0">
                <a:solidFill>
                  <a:schemeClr val="tx1"/>
                </a:solidFill>
                <a:latin typeface="+mn-lt"/>
                <a:ea typeface="+mn-ea"/>
                <a:cs typeface="+mn-cs"/>
              </a:rPr>
              <a:t> ja </a:t>
            </a:r>
            <a:r>
              <a:rPr lang="en-US" sz="1200" kern="1200" baseline="0" dirty="0" err="1" smtClean="0">
                <a:solidFill>
                  <a:schemeClr val="tx1"/>
                </a:solidFill>
                <a:latin typeface="+mn-lt"/>
                <a:ea typeface="+mn-ea"/>
                <a:cs typeface="+mn-cs"/>
              </a:rPr>
              <a:t>savi</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r>
              <a:rPr lang="en-GB" sz="1200" b="1" kern="1200" dirty="0" err="1" smtClean="0">
                <a:solidFill>
                  <a:schemeClr val="tx1"/>
                </a:solidFill>
                <a:effectLst/>
                <a:latin typeface="+mn-lt"/>
                <a:ea typeface="+mn-ea"/>
                <a:cs typeface="+mn-cs"/>
              </a:rPr>
              <a:t>Pühak</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püha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isik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legendaarne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inimene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või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ajalooline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isik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keda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religioosselt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austatakse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usklikkus</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vagadus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avalduvad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erilisel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viisil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kaudu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Jumal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maailmas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toimib</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Ristiusu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vanades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kirikutes</a:t>
            </a:r>
            <a:r>
              <a:rPr lang="en-GB" sz="1200" kern="1200" dirty="0" smtClean="0">
                <a:solidFill>
                  <a:schemeClr val="tx1"/>
                </a:solidFill>
                <a:effectLst/>
                <a:latin typeface="+mn-lt"/>
                <a:ea typeface="+mn-ea"/>
                <a:cs typeface="+mn-cs"/>
              </a:rPr>
              <a:t> on </a:t>
            </a:r>
            <a:r>
              <a:rPr lang="en-GB" sz="1200" kern="1200" dirty="0" err="1" smtClean="0">
                <a:solidFill>
                  <a:schemeClr val="tx1"/>
                </a:solidFill>
                <a:effectLst/>
                <a:latin typeface="+mn-lt"/>
                <a:ea typeface="+mn-ea"/>
                <a:cs typeface="+mn-cs"/>
              </a:rPr>
              <a:t>pühakud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kaitsepühakud</a:t>
            </a:r>
            <a:r>
              <a:rPr lang="en-GB" sz="1200" kern="1200" dirty="0" smtClean="0">
                <a:solidFill>
                  <a:schemeClr val="tx1"/>
                </a:solidFill>
                <a:effectLst/>
                <a:latin typeface="+mn-lt"/>
                <a:ea typeface="+mn-ea"/>
                <a:cs typeface="+mn-cs"/>
              </a:rPr>
              <a:t> e. </a:t>
            </a:r>
            <a:r>
              <a:rPr lang="en-GB" sz="1200" kern="1200" dirty="0" err="1" smtClean="0">
                <a:solidFill>
                  <a:schemeClr val="tx1"/>
                </a:solidFill>
                <a:effectLst/>
                <a:latin typeface="+mn-lt"/>
                <a:ea typeface="+mn-ea"/>
                <a:cs typeface="+mn-cs"/>
              </a:rPr>
              <a:t>patroonid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inimese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eestkostjaks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Jumala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ees</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Atribuut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või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sümbol</a:t>
            </a:r>
            <a:r>
              <a:rPr lang="en-GB" sz="1200" kern="1200" dirty="0" smtClean="0">
                <a:solidFill>
                  <a:schemeClr val="tx1"/>
                </a:solidFill>
                <a:effectLst/>
                <a:latin typeface="+mn-lt"/>
                <a:ea typeface="+mn-ea"/>
                <a:cs typeface="+mn-cs"/>
              </a:rPr>
              <a:t>, mille </a:t>
            </a:r>
            <a:r>
              <a:rPr lang="en-GB" sz="1200" kern="1200" dirty="0" err="1" smtClean="0">
                <a:solidFill>
                  <a:schemeClr val="tx1"/>
                </a:solidFill>
                <a:effectLst/>
                <a:latin typeface="+mn-lt"/>
                <a:ea typeface="+mn-ea"/>
                <a:cs typeface="+mn-cs"/>
              </a:rPr>
              <a:t>kaudu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saab</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ajaloolist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mütoloogilist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religioosset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või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allegoorilist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figuuri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tunda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Paljudel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kristlikel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pühakutel</a:t>
            </a:r>
            <a:r>
              <a:rPr lang="en-GB" sz="1200" kern="1200" dirty="0" smtClean="0">
                <a:solidFill>
                  <a:schemeClr val="tx1"/>
                </a:solidFill>
                <a:effectLst/>
                <a:latin typeface="+mn-lt"/>
                <a:ea typeface="+mn-ea"/>
                <a:cs typeface="+mn-cs"/>
              </a:rPr>
              <a:t> on </a:t>
            </a:r>
            <a:r>
              <a:rPr lang="en-GB" sz="1200" kern="1200" dirty="0" err="1" smtClean="0">
                <a:solidFill>
                  <a:schemeClr val="tx1"/>
                </a:solidFill>
                <a:effectLst/>
                <a:latin typeface="+mn-lt"/>
                <a:ea typeface="+mn-ea"/>
                <a:cs typeface="+mn-cs"/>
              </a:rPr>
              <a:t>atribuudid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seotud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nende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martüüriumi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ehk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kannatuslooga</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DB12B2-FF2A-4745-98D8-BA8CE81FD938}" type="slidenum">
              <a:rPr lang="en-US" smtClean="0"/>
              <a:t>2</a:t>
            </a:fld>
            <a:endParaRPr lang="en-US"/>
          </a:p>
        </p:txBody>
      </p:sp>
    </p:spTree>
    <p:extLst>
      <p:ext uri="{BB962C8B-B14F-4D97-AF65-F5344CB8AC3E}">
        <p14:creationId xmlns:p14="http://schemas.microsoft.com/office/powerpoint/2010/main" val="159447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Lühike videoklipp demonstreerib, kuidas meister on tähistanud kappaltaril pühakute asukoha joonistusega pühakule iseloomulikust atribuudist.</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Ülesandes nr 7 on esitatud skulptuuride asendiskeem, kus 10 skulptuuri on omalt kohalt puudu, nende asemele on joonistatud atribuudid. Allpool on reas puuduolevad pühakud, kes tuleb sobitada vastavalt atribuudile oma kohale.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t>
            </a:r>
            <a:r>
              <a:rPr lang="cs-CZ" sz="1200" kern="1200" dirty="0" smtClean="0">
                <a:solidFill>
                  <a:schemeClr val="tx1"/>
                </a:solidFill>
                <a:effectLst/>
                <a:latin typeface="+mn-lt"/>
                <a:ea typeface="+mn-ea"/>
                <a:cs typeface="+mn-cs"/>
              </a:rPr>
              <a:t>ideo</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https://www.youtube.com/watch?v=7D1UUp1dsao</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3</a:t>
            </a:fld>
            <a:endParaRPr lang="en-US"/>
          </a:p>
        </p:txBody>
      </p:sp>
    </p:spTree>
    <p:extLst>
      <p:ext uri="{BB962C8B-B14F-4D97-AF65-F5344CB8AC3E}">
        <p14:creationId xmlns:p14="http://schemas.microsoft.com/office/powerpoint/2010/main" val="21771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err="1" smtClean="0">
                <a:solidFill>
                  <a:schemeClr val="tx1"/>
                </a:solidFill>
                <a:effectLst/>
                <a:latin typeface="+mn-lt"/>
                <a:ea typeface="+mn-ea"/>
                <a:cs typeface="+mn-cs"/>
              </a:rPr>
              <a:t>Õiged</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vastused</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töölehe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ülesandele</a:t>
            </a:r>
            <a:r>
              <a:rPr lang="cs-CZ" sz="1200" kern="1200" dirty="0" smtClean="0">
                <a:solidFill>
                  <a:schemeClr val="tx1"/>
                </a:solidFill>
                <a:effectLst/>
                <a:latin typeface="+mn-lt"/>
                <a:ea typeface="+mn-ea"/>
                <a:cs typeface="+mn-cs"/>
              </a:rPr>
              <a:t> 7 on:</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APOSTEL FILIPPUS – 3 kahe põikpuuga rist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RISTIJA JOHANNES – 8 lammas ja raamat</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JÜRI – 9 mõõk ja alistatud lohe</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BLASIUS – 7 monstrants (liturgiariist pühitsetud armulaualeiva austamiseks)</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APOSTEL MATTIAS – 4 hellebard (odakirves ehk pika varrega sõjakirves)</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NIKOLAUS – 1 piiskopisau</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VIKTOR – 5 oda ja kilp</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BARBARA – 6 torn</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GERTRUD – 10 kloostrihoone</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APOSTEL JOHANNES – 2 karikas</a:t>
            </a:r>
          </a:p>
          <a:p>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Peale ülesande lahendamist demonstreerib õpetaja </a:t>
            </a:r>
            <a:r>
              <a:rPr lang="et-EE" sz="1200" kern="1200" dirty="0" err="1" smtClean="0">
                <a:solidFill>
                  <a:schemeClr val="tx1"/>
                </a:solidFill>
                <a:effectLst/>
                <a:latin typeface="+mn-lt"/>
                <a:ea typeface="+mn-ea"/>
                <a:cs typeface="+mn-cs"/>
              </a:rPr>
              <a:t>Rode</a:t>
            </a:r>
            <a:r>
              <a:rPr lang="et-EE" sz="1200" kern="1200" dirty="0" smtClean="0">
                <a:solidFill>
                  <a:schemeClr val="tx1"/>
                </a:solidFill>
                <a:effectLst/>
                <a:latin typeface="+mn-lt"/>
                <a:ea typeface="+mn-ea"/>
                <a:cs typeface="+mn-cs"/>
              </a:rPr>
              <a:t> veebi abil õigeid vastuseid ja selgitab, millega seoses on atribuut igale pühakule omistatud. Infot pühakute kohta leiab teadusveebist pühakute skulptuuridel ühekaupa klõpsates, slaidil 4 on viide vaid püha </a:t>
            </a:r>
            <a:r>
              <a:rPr lang="et-EE" sz="1200" kern="1200" dirty="0" err="1" smtClean="0">
                <a:solidFill>
                  <a:schemeClr val="tx1"/>
                </a:solidFill>
                <a:effectLst/>
                <a:latin typeface="+mn-lt"/>
                <a:ea typeface="+mn-ea"/>
                <a:cs typeface="+mn-cs"/>
              </a:rPr>
              <a:t>Nikolause</a:t>
            </a:r>
            <a:r>
              <a:rPr lang="et-EE" sz="1200" kern="1200" dirty="0" smtClean="0">
                <a:solidFill>
                  <a:schemeClr val="tx1"/>
                </a:solidFill>
                <a:effectLst/>
                <a:latin typeface="+mn-lt"/>
                <a:ea typeface="+mn-ea"/>
                <a:cs typeface="+mn-cs"/>
              </a:rPr>
              <a:t> skulptuuri juurde.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DB12B2-FF2A-4745-98D8-BA8CE81FD938}" type="slidenum">
              <a:rPr lang="en-US" smtClean="0"/>
              <a:t>4</a:t>
            </a:fld>
            <a:endParaRPr lang="en-US"/>
          </a:p>
        </p:txBody>
      </p:sp>
    </p:spTree>
    <p:extLst>
      <p:ext uri="{BB962C8B-B14F-4D97-AF65-F5344CB8AC3E}">
        <p14:creationId xmlns:p14="http://schemas.microsoft.com/office/powerpoint/2010/main" val="16336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Töölehe ülesanne nr 10 on seotud kunstilise eneseväljendusega, tuleb joonistada oma kaitsepühak koos atribuudiga. Õpilased peavad tõepäraselt kujutama figuuri proportsioone ning teostama töö grafiidijoonistusena. Abistava materjalina näitab õpetaja ekraanilt inimese keha proportsioonide skemaatilist joonist.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5</a:t>
            </a:fld>
            <a:endParaRPr lang="en-US"/>
          </a:p>
        </p:txBody>
      </p:sp>
    </p:spTree>
    <p:extLst>
      <p:ext uri="{BB962C8B-B14F-4D97-AF65-F5344CB8AC3E}">
        <p14:creationId xmlns:p14="http://schemas.microsoft.com/office/powerpoint/2010/main" val="148989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err="1" smtClean="0">
                <a:solidFill>
                  <a:schemeClr val="tx1"/>
                </a:solidFill>
                <a:effectLst/>
                <a:latin typeface="+mn-lt"/>
                <a:ea typeface="+mn-ea"/>
                <a:cs typeface="+mn-cs"/>
              </a:rPr>
              <a:t>Kunstitöö</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viimistlemisel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pööratakse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tähelepanu</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heleduse-tumeduse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edasiandmisele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ning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kasutatakse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meelepärast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varjutamise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viisi</a:t>
            </a:r>
            <a:r>
              <a:rPr lang="cs-CZ"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1DB12B2-FF2A-4745-98D8-BA8CE81FD938}" type="slidenum">
              <a:rPr lang="en-US" smtClean="0"/>
              <a:t>6</a:t>
            </a:fld>
            <a:endParaRPr lang="en-US"/>
          </a:p>
        </p:txBody>
      </p:sp>
    </p:spTree>
    <p:extLst>
      <p:ext uri="{BB962C8B-B14F-4D97-AF65-F5344CB8AC3E}">
        <p14:creationId xmlns:p14="http://schemas.microsoft.com/office/powerpoint/2010/main" val="184337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kern="1200" dirty="0" err="1" smtClean="0">
                <a:solidFill>
                  <a:schemeClr val="tx1"/>
                </a:solidFill>
                <a:effectLst/>
                <a:latin typeface="+mn-lt"/>
                <a:ea typeface="+mn-ea"/>
                <a:cs typeface="+mn-cs"/>
              </a:rPr>
              <a:t>Soovitused</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hindamiseks</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ja</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tagasiside</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andmiseks</a:t>
            </a:r>
            <a:endParaRPr lang="en-US" sz="1200" kern="1200" dirty="0" smtClean="0">
              <a:solidFill>
                <a:schemeClr val="tx1"/>
              </a:solidFill>
              <a:effectLst/>
              <a:latin typeface="+mn-lt"/>
              <a:ea typeface="+mn-ea"/>
              <a:cs typeface="+mn-cs"/>
            </a:endParaRPr>
          </a:p>
          <a:p>
            <a:r>
              <a:rPr lang="et-EE" sz="1200" kern="1200" smtClean="0">
                <a:solidFill>
                  <a:schemeClr val="tx1"/>
                </a:solidFill>
                <a:effectLst/>
                <a:latin typeface="+mn-lt"/>
                <a:ea typeface="+mn-ea"/>
                <a:cs typeface="+mn-cs"/>
              </a:rPr>
              <a:t>Töölehel hinnatakse kunstilise ülesande teostust: inimese proportsioonide kujutamist ja varjutustehnika kasutamist, töö lõpetatust.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7</a:t>
            </a:fld>
            <a:endParaRPr lang="en-US"/>
          </a:p>
        </p:txBody>
      </p:sp>
    </p:spTree>
    <p:extLst>
      <p:ext uri="{BB962C8B-B14F-4D97-AF65-F5344CB8AC3E}">
        <p14:creationId xmlns:p14="http://schemas.microsoft.com/office/powerpoint/2010/main" val="15177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7012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58518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10276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5636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362753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53310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354116A0-5416-CB40-9463-C8E36E26C8ED}"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14051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354116A0-5416-CB40-9463-C8E36E26C8ED}"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145421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116A0-5416-CB40-9463-C8E36E26C8ED}"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252588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0764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3351035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116A0-5416-CB40-9463-C8E36E26C8ED}" type="datetimeFigureOut">
              <a:rPr lang="en-US" smtClean="0"/>
              <a:t>5/11/16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5A29-4E09-D54E-A7FA-88FD8D905667}" type="slidenum">
              <a:rPr lang="en-US" smtClean="0"/>
              <a:t>‹#›</a:t>
            </a:fld>
            <a:endParaRPr lang="en-US"/>
          </a:p>
        </p:txBody>
      </p:sp>
    </p:spTree>
    <p:extLst>
      <p:ext uri="{BB962C8B-B14F-4D97-AF65-F5344CB8AC3E}">
        <p14:creationId xmlns:p14="http://schemas.microsoft.com/office/powerpoint/2010/main" val="150659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www.youtube.com/watch?v=7D1UUp1dsao" TargetMode="External"/><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rode.ekm.ee/niguliste-est.html#T3A1"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7" name="TextBox 6"/>
          <p:cNvSpPr txBox="1"/>
          <p:nvPr/>
        </p:nvSpPr>
        <p:spPr>
          <a:xfrm>
            <a:off x="109244" y="2878461"/>
            <a:ext cx="9119422" cy="3046988"/>
          </a:xfrm>
          <a:prstGeom prst="rect">
            <a:avLst/>
          </a:prstGeom>
          <a:noFill/>
        </p:spPr>
        <p:txBody>
          <a:bodyPr wrap="square" rtlCol="0">
            <a:spAutoFit/>
          </a:bodyPr>
          <a:lstStyle/>
          <a:p>
            <a:pPr algn="ctr"/>
            <a:r>
              <a:rPr lang="en-GB" sz="4800" b="1" cap="all" dirty="0" smtClean="0">
                <a:solidFill>
                  <a:schemeClr val="bg2"/>
                </a:solidFill>
                <a:cs typeface="Garamond"/>
              </a:rPr>
              <a:t>HERMEN RODE  </a:t>
            </a:r>
          </a:p>
          <a:p>
            <a:pPr algn="ctr"/>
            <a:r>
              <a:rPr lang="en-GB" sz="4200" b="1" dirty="0" smtClean="0">
                <a:solidFill>
                  <a:schemeClr val="bg2"/>
                </a:solidFill>
                <a:cs typeface="Garamond"/>
              </a:rPr>
              <a:t>ja </a:t>
            </a:r>
            <a:r>
              <a:rPr lang="en-GB" sz="4200" b="1" dirty="0" err="1" smtClean="0">
                <a:solidFill>
                  <a:schemeClr val="bg2"/>
                </a:solidFill>
                <a:cs typeface="Garamond"/>
              </a:rPr>
              <a:t>Niguliste</a:t>
            </a:r>
            <a:r>
              <a:rPr lang="en-GB" sz="4200" b="1" dirty="0" smtClean="0">
                <a:solidFill>
                  <a:schemeClr val="bg2"/>
                </a:solidFill>
                <a:cs typeface="Garamond"/>
              </a:rPr>
              <a:t> </a:t>
            </a:r>
            <a:r>
              <a:rPr lang="en-GB" sz="4200" b="1" dirty="0" err="1" smtClean="0">
                <a:solidFill>
                  <a:schemeClr val="bg2"/>
                </a:solidFill>
                <a:cs typeface="Garamond"/>
              </a:rPr>
              <a:t>kiriku</a:t>
            </a:r>
            <a:r>
              <a:rPr lang="en-GB" sz="4200" b="1" dirty="0" smtClean="0">
                <a:solidFill>
                  <a:schemeClr val="bg2"/>
                </a:solidFill>
                <a:cs typeface="Garamond"/>
              </a:rPr>
              <a:t> </a:t>
            </a:r>
            <a:r>
              <a:rPr lang="en-GB" sz="4200" b="1" dirty="0" err="1" smtClean="0">
                <a:solidFill>
                  <a:schemeClr val="bg2"/>
                </a:solidFill>
                <a:cs typeface="Garamond"/>
              </a:rPr>
              <a:t>peaaltar</a:t>
            </a:r>
            <a:endParaRPr lang="en-GB" sz="4200" b="1" dirty="0" smtClean="0">
              <a:solidFill>
                <a:schemeClr val="bg2"/>
              </a:solidFill>
              <a:cs typeface="Garamond"/>
            </a:endParaRPr>
          </a:p>
          <a:p>
            <a:pPr algn="ctr"/>
            <a:endParaRPr lang="en-GB" sz="4200" b="1" dirty="0">
              <a:solidFill>
                <a:schemeClr val="bg2"/>
              </a:solidFill>
              <a:cs typeface="Garamond"/>
            </a:endParaRPr>
          </a:p>
          <a:p>
            <a:pPr algn="ctr"/>
            <a:endParaRPr lang="en-GB" sz="2000" b="1" dirty="0" smtClean="0">
              <a:solidFill>
                <a:schemeClr val="bg2"/>
              </a:solidFill>
              <a:cs typeface="Garamond"/>
            </a:endParaRPr>
          </a:p>
          <a:p>
            <a:pPr algn="ctr"/>
            <a:r>
              <a:rPr lang="en-GB" sz="2000" dirty="0" err="1" smtClean="0">
                <a:solidFill>
                  <a:schemeClr val="bg2"/>
                </a:solidFill>
                <a:cs typeface="Garamond"/>
              </a:rPr>
              <a:t>Autor</a:t>
            </a:r>
            <a:r>
              <a:rPr lang="en-GB" sz="2000" dirty="0" smtClean="0">
                <a:solidFill>
                  <a:schemeClr val="bg2"/>
                </a:solidFill>
                <a:cs typeface="Garamond"/>
              </a:rPr>
              <a:t> Elle </a:t>
            </a:r>
            <a:r>
              <a:rPr lang="en-GB" sz="2000" dirty="0" err="1" smtClean="0">
                <a:solidFill>
                  <a:schemeClr val="bg2"/>
                </a:solidFill>
                <a:cs typeface="Garamond"/>
              </a:rPr>
              <a:t>Lepik</a:t>
            </a:r>
            <a:endParaRPr lang="en-GB" sz="2000" dirty="0" smtClean="0">
              <a:solidFill>
                <a:schemeClr val="bg2"/>
              </a:solidFill>
              <a:cs typeface="Garamond"/>
            </a:endParaRPr>
          </a:p>
          <a:p>
            <a:pPr algn="ctr"/>
            <a:r>
              <a:rPr lang="en-GB" sz="2000" dirty="0" err="1" smtClean="0">
                <a:solidFill>
                  <a:schemeClr val="bg2"/>
                </a:solidFill>
                <a:cs typeface="Garamond"/>
              </a:rPr>
              <a:t>Niguliste</a:t>
            </a:r>
            <a:r>
              <a:rPr lang="en-GB" sz="2000" dirty="0" smtClean="0">
                <a:solidFill>
                  <a:schemeClr val="bg2"/>
                </a:solidFill>
                <a:cs typeface="Garamond"/>
              </a:rPr>
              <a:t> </a:t>
            </a:r>
            <a:r>
              <a:rPr lang="en-GB" sz="2000" dirty="0" err="1" smtClean="0">
                <a:solidFill>
                  <a:schemeClr val="bg2"/>
                </a:solidFill>
                <a:cs typeface="Garamond"/>
              </a:rPr>
              <a:t>muuseum</a:t>
            </a:r>
            <a:r>
              <a:rPr lang="en-GB" sz="2000" dirty="0" smtClean="0">
                <a:solidFill>
                  <a:schemeClr val="bg2"/>
                </a:solidFill>
                <a:cs typeface="Garamond"/>
              </a:rPr>
              <a:t> 2016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271" y="0"/>
            <a:ext cx="4815840" cy="3249168"/>
          </a:xfrm>
          <a:prstGeom prst="rect">
            <a:avLst/>
          </a:prstGeom>
        </p:spPr>
      </p:pic>
    </p:spTree>
    <p:extLst>
      <p:ext uri="{BB962C8B-B14F-4D97-AF65-F5344CB8AC3E}">
        <p14:creationId xmlns:p14="http://schemas.microsoft.com/office/powerpoint/2010/main" val="118338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702739" y="1064224"/>
            <a:ext cx="2250440" cy="1200329"/>
          </a:xfrm>
          <a:prstGeom prst="rect">
            <a:avLst/>
          </a:prstGeom>
          <a:noFill/>
        </p:spPr>
        <p:txBody>
          <a:bodyPr wrap="square" rtlCol="0">
            <a:spAutoFit/>
          </a:bodyPr>
          <a:lstStyle/>
          <a:p>
            <a:r>
              <a:rPr lang="en-US" sz="2400" dirty="0" err="1" smtClean="0">
                <a:solidFill>
                  <a:schemeClr val="bg2"/>
                </a:solidFill>
                <a:cs typeface="Arial"/>
              </a:rPr>
              <a:t>skulptuur</a:t>
            </a:r>
            <a:endParaRPr lang="en-US" sz="2400" dirty="0" smtClean="0">
              <a:solidFill>
                <a:schemeClr val="bg2"/>
              </a:solidFill>
              <a:cs typeface="Arial"/>
            </a:endParaRPr>
          </a:p>
          <a:p>
            <a:r>
              <a:rPr lang="en-US" sz="2400" dirty="0" err="1" smtClean="0">
                <a:solidFill>
                  <a:schemeClr val="bg2"/>
                </a:solidFill>
                <a:cs typeface="Arial"/>
              </a:rPr>
              <a:t>pühak</a:t>
            </a:r>
            <a:endParaRPr lang="en-US" sz="2400" dirty="0" smtClean="0">
              <a:solidFill>
                <a:schemeClr val="bg2"/>
              </a:solidFill>
              <a:cs typeface="Arial"/>
            </a:endParaRPr>
          </a:p>
          <a:p>
            <a:r>
              <a:rPr lang="en-US" sz="2400" dirty="0" err="1" smtClean="0">
                <a:solidFill>
                  <a:schemeClr val="bg2"/>
                </a:solidFill>
                <a:cs typeface="Arial"/>
              </a:rPr>
              <a:t>atribuut</a:t>
            </a:r>
            <a:endParaRPr lang="en-US" sz="2400" dirty="0" smtClean="0">
              <a:solidFill>
                <a:schemeClr val="bg2"/>
              </a:solidFill>
              <a:cs typeface="Arial"/>
            </a:endParaRPr>
          </a:p>
        </p:txBody>
      </p:sp>
      <p:sp>
        <p:nvSpPr>
          <p:cNvPr id="8" name="TextBox 7"/>
          <p:cNvSpPr txBox="1"/>
          <p:nvPr/>
        </p:nvSpPr>
        <p:spPr>
          <a:xfrm>
            <a:off x="485140" y="8544"/>
            <a:ext cx="9178836" cy="523220"/>
          </a:xfrm>
          <a:prstGeom prst="rect">
            <a:avLst/>
          </a:prstGeom>
          <a:noFill/>
        </p:spPr>
        <p:txBody>
          <a:bodyPr wrap="square" rtlCol="0">
            <a:spAutoFit/>
          </a:bodyPr>
          <a:lstStyle/>
          <a:p>
            <a:r>
              <a:rPr lang="en-US" sz="2800" b="1" dirty="0" smtClean="0">
                <a:solidFill>
                  <a:schemeClr val="bg2"/>
                </a:solidFill>
                <a:cs typeface="Arial"/>
              </a:rPr>
              <a:t>MÕISTED</a:t>
            </a:r>
            <a:r>
              <a:rPr lang="en-GB" sz="2800" b="1" dirty="0" smtClean="0">
                <a:solidFill>
                  <a:schemeClr val="bg2"/>
                </a:solidFill>
              </a:rPr>
              <a:t>		</a:t>
            </a:r>
            <a:r>
              <a:rPr lang="en-GB" sz="2800" b="1" dirty="0" smtClean="0"/>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88" y="2806947"/>
            <a:ext cx="7562089" cy="2908495"/>
          </a:xfrm>
          <a:prstGeom prst="rect">
            <a:avLst/>
          </a:prstGeom>
        </p:spPr>
      </p:pic>
    </p:spTree>
    <p:extLst>
      <p:ext uri="{BB962C8B-B14F-4D97-AF65-F5344CB8AC3E}">
        <p14:creationId xmlns:p14="http://schemas.microsoft.com/office/powerpoint/2010/main" val="97104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485140" y="8544"/>
            <a:ext cx="9178836" cy="523220"/>
          </a:xfrm>
          <a:prstGeom prst="rect">
            <a:avLst/>
          </a:prstGeom>
          <a:noFill/>
        </p:spPr>
        <p:txBody>
          <a:bodyPr wrap="square" rtlCol="0">
            <a:spAutoFit/>
          </a:bodyPr>
          <a:lstStyle/>
          <a:p>
            <a:r>
              <a:rPr lang="en-US" sz="2800" b="1" dirty="0">
                <a:solidFill>
                  <a:schemeClr val="bg2"/>
                </a:solidFill>
                <a:cs typeface="Arial"/>
              </a:rPr>
              <a:t>TÖÖLEHT: ÜLESANNE </a:t>
            </a:r>
            <a:r>
              <a:rPr lang="en-US" sz="2800" b="1" dirty="0" smtClean="0">
                <a:solidFill>
                  <a:schemeClr val="bg2"/>
                </a:solidFill>
                <a:cs typeface="Arial"/>
              </a:rPr>
              <a:t>7</a:t>
            </a:r>
            <a:r>
              <a:rPr lang="en-GB" sz="2800" b="1" dirty="0" smtClean="0">
                <a:solidFill>
                  <a:schemeClr val="bg2"/>
                </a:solidFill>
              </a:rPr>
              <a:t>		</a:t>
            </a:r>
            <a:r>
              <a:rPr lang="en-GB" sz="2800" b="1" dirty="0" smtClean="0"/>
              <a:t>			</a:t>
            </a: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200" y="1384300"/>
            <a:ext cx="7200900" cy="4076700"/>
          </a:xfrm>
          <a:prstGeom prst="rect">
            <a:avLst/>
          </a:prstGeom>
        </p:spPr>
      </p:pic>
      <p:sp>
        <p:nvSpPr>
          <p:cNvPr id="12" name="Frame 11">
            <a:hlinkClick r:id="rId4"/>
          </p:cNvPr>
          <p:cNvSpPr/>
          <p:nvPr/>
        </p:nvSpPr>
        <p:spPr>
          <a:xfrm>
            <a:off x="4029089" y="3113694"/>
            <a:ext cx="971550" cy="971550"/>
          </a:xfrm>
          <a:prstGeom prst="fram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6" name="Triangle 15">
            <a:hlinkClick r:id="rId4"/>
          </p:cNvPr>
          <p:cNvSpPr/>
          <p:nvPr/>
        </p:nvSpPr>
        <p:spPr>
          <a:xfrm rot="5400000">
            <a:off x="4273563" y="3364376"/>
            <a:ext cx="482600" cy="470187"/>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50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TÖÖLEHT: ÜLESANNE </a:t>
            </a:r>
            <a:r>
              <a:rPr lang="en-US" sz="3200" b="1" dirty="0" smtClean="0">
                <a:solidFill>
                  <a:schemeClr val="bg2"/>
                </a:solidFill>
                <a:cs typeface="Arial"/>
              </a:rPr>
              <a:t>7</a:t>
            </a:r>
            <a:endParaRPr lang="en-US" sz="3200" b="1" dirty="0">
              <a:solidFill>
                <a:schemeClr val="bg2"/>
              </a:solidFill>
              <a:cs typeface="Arial"/>
            </a:endParaRPr>
          </a:p>
        </p:txBody>
      </p:sp>
      <p:sp>
        <p:nvSpPr>
          <p:cNvPr id="3" name="Rectangle 2"/>
          <p:cNvSpPr/>
          <p:nvPr/>
        </p:nvSpPr>
        <p:spPr>
          <a:xfrm>
            <a:off x="4514321" y="3892034"/>
            <a:ext cx="3801554" cy="369332"/>
          </a:xfrm>
          <a:prstGeom prst="rect">
            <a:avLst/>
          </a:prstGeom>
        </p:spPr>
        <p:txBody>
          <a:bodyPr wrap="none">
            <a:spAutoFit/>
          </a:bodyPr>
          <a:lstStyle/>
          <a:p>
            <a:r>
              <a:rPr lang="cs-CZ" dirty="0" err="1" smtClean="0">
                <a:solidFill>
                  <a:schemeClr val="bg2"/>
                </a:solidFill>
                <a:ea typeface="Times New Roman" charset="0"/>
              </a:rPr>
              <a:t>Püha</a:t>
            </a:r>
            <a:r>
              <a:rPr lang="cs-CZ" dirty="0" smtClean="0">
                <a:solidFill>
                  <a:schemeClr val="bg2"/>
                </a:solidFill>
                <a:ea typeface="Times New Roman" charset="0"/>
              </a:rPr>
              <a:t> Nikolause </a:t>
            </a:r>
            <a:r>
              <a:rPr lang="cs-CZ" dirty="0" err="1" smtClean="0">
                <a:solidFill>
                  <a:schemeClr val="bg2"/>
                </a:solidFill>
                <a:ea typeface="Times New Roman" charset="0"/>
              </a:rPr>
              <a:t>kohta</a:t>
            </a:r>
            <a:r>
              <a:rPr lang="cs-CZ" dirty="0" smtClean="0">
                <a:solidFill>
                  <a:schemeClr val="bg2"/>
                </a:solidFill>
                <a:ea typeface="Times New Roman" charset="0"/>
              </a:rPr>
              <a:t> </a:t>
            </a:r>
            <a:r>
              <a:rPr lang="cs-CZ" dirty="0" err="1">
                <a:solidFill>
                  <a:schemeClr val="bg2"/>
                </a:solidFill>
                <a:ea typeface="Times New Roman" charset="0"/>
              </a:rPr>
              <a:t>saab</a:t>
            </a:r>
            <a:r>
              <a:rPr lang="cs-CZ" dirty="0">
                <a:solidFill>
                  <a:schemeClr val="bg2"/>
                </a:solidFill>
                <a:ea typeface="Times New Roman" charset="0"/>
              </a:rPr>
              <a:t> </a:t>
            </a:r>
            <a:r>
              <a:rPr lang="cs-CZ">
                <a:solidFill>
                  <a:schemeClr val="bg2"/>
                </a:solidFill>
                <a:ea typeface="Times New Roman" charset="0"/>
              </a:rPr>
              <a:t>lugeda </a:t>
            </a:r>
            <a:r>
              <a:rPr lang="cs-CZ" dirty="0" smtClean="0">
                <a:solidFill>
                  <a:schemeClr val="bg2"/>
                </a:solidFill>
                <a:ea typeface="Times New Roman" charset="0"/>
                <a:hlinkClick r:id="rId4"/>
              </a:rPr>
              <a:t>siit</a:t>
            </a:r>
            <a:r>
              <a:rPr lang="cs-CZ" dirty="0" smtClean="0">
                <a:solidFill>
                  <a:schemeClr val="bg2"/>
                </a:solidFill>
                <a:ea typeface="Times New Roman" charset="0"/>
              </a:rPr>
              <a:t>. </a:t>
            </a:r>
            <a:endParaRPr lang="en-US" dirty="0">
              <a:solidFill>
                <a:schemeClr val="bg2"/>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089" y="668595"/>
            <a:ext cx="2483317" cy="5131034"/>
          </a:xfrm>
          <a:prstGeom prst="rect">
            <a:avLst/>
          </a:prstGeom>
        </p:spPr>
      </p:pic>
      <p:sp>
        <p:nvSpPr>
          <p:cNvPr id="7" name="Rectangle 6"/>
          <p:cNvSpPr/>
          <p:nvPr/>
        </p:nvSpPr>
        <p:spPr>
          <a:xfrm>
            <a:off x="1963990" y="5873919"/>
            <a:ext cx="1505925" cy="369332"/>
          </a:xfrm>
          <a:prstGeom prst="rect">
            <a:avLst/>
          </a:prstGeom>
        </p:spPr>
        <p:txBody>
          <a:bodyPr wrap="none">
            <a:spAutoFit/>
          </a:bodyPr>
          <a:lstStyle/>
          <a:p>
            <a:r>
              <a:rPr lang="en-GB" dirty="0" err="1" smtClean="0">
                <a:solidFill>
                  <a:schemeClr val="bg2"/>
                </a:solidFill>
              </a:rPr>
              <a:t>Püha</a:t>
            </a:r>
            <a:r>
              <a:rPr lang="en-GB" dirty="0" smtClean="0">
                <a:solidFill>
                  <a:schemeClr val="bg2"/>
                </a:solidFill>
              </a:rPr>
              <a:t> </a:t>
            </a:r>
            <a:r>
              <a:rPr lang="en-GB" dirty="0" err="1" smtClean="0">
                <a:solidFill>
                  <a:schemeClr val="bg2"/>
                </a:solidFill>
              </a:rPr>
              <a:t>Nikolaus</a:t>
            </a:r>
            <a:endParaRPr lang="en-US" dirty="0">
              <a:solidFill>
                <a:schemeClr val="bg2"/>
              </a:solidFill>
            </a:endParaRPr>
          </a:p>
        </p:txBody>
      </p:sp>
    </p:spTree>
    <p:extLst>
      <p:ext uri="{BB962C8B-B14F-4D97-AF65-F5344CB8AC3E}">
        <p14:creationId xmlns:p14="http://schemas.microsoft.com/office/powerpoint/2010/main" val="153604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TÖÖLEHT: ÜLESANNE </a:t>
            </a:r>
            <a:r>
              <a:rPr lang="en-US" sz="3200" b="1" dirty="0" smtClean="0">
                <a:solidFill>
                  <a:schemeClr val="bg2"/>
                </a:solidFill>
                <a:cs typeface="Arial"/>
              </a:rPr>
              <a:t>10</a:t>
            </a:r>
            <a:r>
              <a:rPr lang="en-GB" sz="3200" b="1" dirty="0">
                <a:solidFill>
                  <a:schemeClr val="bg2"/>
                </a:solidFill>
              </a:rPr>
              <a:t>	</a:t>
            </a:r>
            <a:endParaRPr lang="en-US" sz="3200" b="1" dirty="0" smtClean="0">
              <a:solidFill>
                <a:schemeClr val="bg2"/>
              </a:solidFill>
              <a:cs typeface="Arial"/>
            </a:endParaRPr>
          </a:p>
        </p:txBody>
      </p:sp>
      <p:sp>
        <p:nvSpPr>
          <p:cNvPr id="6" name="Rectangle 5"/>
          <p:cNvSpPr/>
          <p:nvPr/>
        </p:nvSpPr>
        <p:spPr>
          <a:xfrm>
            <a:off x="566120" y="6374815"/>
            <a:ext cx="2876237" cy="369332"/>
          </a:xfrm>
          <a:prstGeom prst="rect">
            <a:avLst/>
          </a:prstGeom>
        </p:spPr>
        <p:txBody>
          <a:bodyPr wrap="none">
            <a:spAutoFit/>
          </a:bodyPr>
          <a:lstStyle/>
          <a:p>
            <a:pPr lvl="0"/>
            <a:r>
              <a:rPr lang="en-GB" dirty="0" err="1" smtClean="0">
                <a:solidFill>
                  <a:schemeClr val="bg2"/>
                </a:solidFill>
              </a:rPr>
              <a:t>Inimese</a:t>
            </a:r>
            <a:r>
              <a:rPr lang="en-GB" dirty="0" smtClean="0">
                <a:solidFill>
                  <a:schemeClr val="bg2"/>
                </a:solidFill>
              </a:rPr>
              <a:t> </a:t>
            </a:r>
            <a:r>
              <a:rPr lang="en-GB" dirty="0" err="1" smtClean="0">
                <a:solidFill>
                  <a:schemeClr val="bg2"/>
                </a:solidFill>
              </a:rPr>
              <a:t>keha</a:t>
            </a:r>
            <a:r>
              <a:rPr lang="en-GB" dirty="0" smtClean="0">
                <a:solidFill>
                  <a:schemeClr val="bg2"/>
                </a:solidFill>
              </a:rPr>
              <a:t> </a:t>
            </a:r>
            <a:r>
              <a:rPr lang="en-GB" dirty="0" err="1" smtClean="0">
                <a:solidFill>
                  <a:schemeClr val="bg2"/>
                </a:solidFill>
              </a:rPr>
              <a:t>proportsioonid</a:t>
            </a:r>
            <a:endParaRPr lang="en-US" dirty="0">
              <a:solidFill>
                <a:schemeClr val="bg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84774"/>
            <a:ext cx="8928479" cy="5811243"/>
          </a:xfrm>
          <a:prstGeom prst="rect">
            <a:avLst/>
          </a:prstGeom>
        </p:spPr>
      </p:pic>
    </p:spTree>
    <p:extLst>
      <p:ext uri="{BB962C8B-B14F-4D97-AF65-F5344CB8AC3E}">
        <p14:creationId xmlns:p14="http://schemas.microsoft.com/office/powerpoint/2010/main" val="151513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TÖÖLEHT: ÜLESANNE </a:t>
            </a:r>
            <a:r>
              <a:rPr lang="en-US" sz="3200" b="1" dirty="0" smtClean="0">
                <a:solidFill>
                  <a:schemeClr val="bg2"/>
                </a:solidFill>
                <a:cs typeface="Arial"/>
              </a:rPr>
              <a:t>10</a:t>
            </a:r>
            <a:endParaRPr lang="en-US" sz="3200" b="1" dirty="0">
              <a:solidFill>
                <a:schemeClr val="bg2"/>
              </a:solidFill>
              <a:cs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54" y="584775"/>
            <a:ext cx="6244960" cy="6187440"/>
          </a:xfrm>
          <a:prstGeom prst="rect">
            <a:avLst/>
          </a:prstGeom>
        </p:spPr>
      </p:pic>
      <p:sp>
        <p:nvSpPr>
          <p:cNvPr id="6" name="Rectangle 5"/>
          <p:cNvSpPr/>
          <p:nvPr/>
        </p:nvSpPr>
        <p:spPr>
          <a:xfrm>
            <a:off x="403436" y="5931396"/>
            <a:ext cx="2086918" cy="646331"/>
          </a:xfrm>
          <a:prstGeom prst="rect">
            <a:avLst/>
          </a:prstGeom>
        </p:spPr>
        <p:txBody>
          <a:bodyPr wrap="none">
            <a:spAutoFit/>
          </a:bodyPr>
          <a:lstStyle/>
          <a:p>
            <a:pPr lvl="0"/>
            <a:r>
              <a:rPr lang="en-GB" dirty="0" err="1" smtClean="0">
                <a:solidFill>
                  <a:schemeClr val="bg2"/>
                </a:solidFill>
              </a:rPr>
              <a:t>Näiteid</a:t>
            </a:r>
            <a:r>
              <a:rPr lang="en-GB" dirty="0" smtClean="0">
                <a:solidFill>
                  <a:schemeClr val="bg2"/>
                </a:solidFill>
              </a:rPr>
              <a:t> </a:t>
            </a:r>
            <a:r>
              <a:rPr lang="en-GB" dirty="0" err="1" smtClean="0">
                <a:solidFill>
                  <a:schemeClr val="bg2"/>
                </a:solidFill>
              </a:rPr>
              <a:t>erinevatest</a:t>
            </a:r>
            <a:r>
              <a:rPr lang="en-GB" dirty="0" smtClean="0">
                <a:solidFill>
                  <a:schemeClr val="bg2"/>
                </a:solidFill>
              </a:rPr>
              <a:t> </a:t>
            </a:r>
          </a:p>
          <a:p>
            <a:pPr lvl="0"/>
            <a:r>
              <a:rPr lang="en-GB" dirty="0" err="1" smtClean="0">
                <a:solidFill>
                  <a:schemeClr val="bg2"/>
                </a:solidFill>
              </a:rPr>
              <a:t>varjutamise</a:t>
            </a:r>
            <a:r>
              <a:rPr lang="en-GB" dirty="0" smtClean="0">
                <a:solidFill>
                  <a:schemeClr val="bg2"/>
                </a:solidFill>
              </a:rPr>
              <a:t> </a:t>
            </a:r>
            <a:r>
              <a:rPr lang="en-GB" dirty="0" err="1" smtClean="0">
                <a:solidFill>
                  <a:schemeClr val="bg2"/>
                </a:solidFill>
              </a:rPr>
              <a:t>viisidest</a:t>
            </a:r>
            <a:endParaRPr lang="en-US" dirty="0">
              <a:solidFill>
                <a:schemeClr val="bg2"/>
              </a:solidFill>
            </a:endParaRPr>
          </a:p>
        </p:txBody>
      </p:sp>
    </p:spTree>
    <p:extLst>
      <p:ext uri="{BB962C8B-B14F-4D97-AF65-F5344CB8AC3E}">
        <p14:creationId xmlns:p14="http://schemas.microsoft.com/office/powerpoint/2010/main" val="97534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3" name="TextBox 2"/>
          <p:cNvSpPr txBox="1"/>
          <p:nvPr/>
        </p:nvSpPr>
        <p:spPr>
          <a:xfrm>
            <a:off x="1344706" y="3361765"/>
            <a:ext cx="6738470" cy="2062103"/>
          </a:xfrm>
          <a:prstGeom prst="rect">
            <a:avLst/>
          </a:prstGeom>
          <a:noFill/>
        </p:spPr>
        <p:txBody>
          <a:bodyPr wrap="square" rtlCol="0">
            <a:spAutoFit/>
          </a:bodyPr>
          <a:lstStyle/>
          <a:p>
            <a:pPr algn="ctr"/>
            <a:r>
              <a:rPr lang="en-US" sz="5400" dirty="0" smtClean="0">
                <a:solidFill>
                  <a:schemeClr val="bg2"/>
                </a:solidFill>
                <a:cs typeface="Garamond"/>
              </a:rPr>
              <a:t>AITÄH!</a:t>
            </a:r>
            <a:endParaRPr lang="en-US" sz="5400" dirty="0">
              <a:solidFill>
                <a:schemeClr val="bg2"/>
              </a:solidFill>
              <a:cs typeface="Garamond"/>
            </a:endParaRPr>
          </a:p>
          <a:p>
            <a:pPr algn="ctr"/>
            <a:endParaRPr lang="en-US" sz="5400" dirty="0" smtClean="0">
              <a:solidFill>
                <a:schemeClr val="bg2"/>
              </a:solidFill>
              <a:cs typeface="Garamond"/>
            </a:endParaRPr>
          </a:p>
          <a:p>
            <a:pPr algn="ctr"/>
            <a:r>
              <a:rPr lang="en-US" sz="2000" dirty="0" err="1">
                <a:solidFill>
                  <a:schemeClr val="bg2"/>
                </a:solidFill>
                <a:ea typeface="Arial" charset="0"/>
                <a:cs typeface="Arial" charset="0"/>
              </a:rPr>
              <a:t>Niguliste</a:t>
            </a:r>
            <a:r>
              <a:rPr lang="en-US" sz="2000" dirty="0">
                <a:solidFill>
                  <a:schemeClr val="bg2"/>
                </a:solidFill>
                <a:ea typeface="Arial" charset="0"/>
                <a:cs typeface="Arial" charset="0"/>
              </a:rPr>
              <a:t> </a:t>
            </a:r>
            <a:r>
              <a:rPr lang="en-US" sz="2000" dirty="0" err="1">
                <a:solidFill>
                  <a:schemeClr val="bg2"/>
                </a:solidFill>
                <a:ea typeface="Arial" charset="0"/>
                <a:cs typeface="Arial" charset="0"/>
              </a:rPr>
              <a:t>muuseum</a:t>
            </a:r>
            <a:r>
              <a:rPr lang="en-US" sz="2000" dirty="0">
                <a:solidFill>
                  <a:schemeClr val="bg2"/>
                </a:solidFill>
                <a:ea typeface="Arial" charset="0"/>
                <a:cs typeface="Arial" charset="0"/>
              </a:rPr>
              <a:t>: Rode altar </a:t>
            </a:r>
            <a:r>
              <a:rPr lang="en-US" sz="2000" dirty="0" err="1">
                <a:solidFill>
                  <a:schemeClr val="bg2"/>
                </a:solidFill>
                <a:ea typeface="Arial" charset="0"/>
                <a:cs typeface="Arial" charset="0"/>
              </a:rPr>
              <a:t>lähivaates</a:t>
            </a:r>
            <a:r>
              <a:rPr lang="en-US" sz="2000" dirty="0">
                <a:solidFill>
                  <a:schemeClr val="bg2"/>
                </a:solidFill>
                <a:ea typeface="Arial" charset="0"/>
                <a:cs typeface="Arial" charset="0"/>
              </a:rPr>
              <a:t>, </a:t>
            </a:r>
            <a:r>
              <a:rPr lang="en-US" sz="2000" dirty="0" smtClean="0">
                <a:solidFill>
                  <a:schemeClr val="bg2"/>
                </a:solidFill>
                <a:ea typeface="Arial" charset="0"/>
                <a:cs typeface="Arial" charset="0"/>
              </a:rPr>
              <a:t>2016</a:t>
            </a:r>
            <a:endParaRPr lang="en-US" sz="2000" dirty="0">
              <a:solidFill>
                <a:schemeClr val="bg2"/>
              </a:solidFill>
              <a:ea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021" y="0"/>
            <a:ext cx="4815840" cy="3249168"/>
          </a:xfrm>
          <a:prstGeom prst="rect">
            <a:avLst/>
          </a:prstGeom>
        </p:spPr>
      </p:pic>
    </p:spTree>
    <p:extLst>
      <p:ext uri="{BB962C8B-B14F-4D97-AF65-F5344CB8AC3E}">
        <p14:creationId xmlns:p14="http://schemas.microsoft.com/office/powerpoint/2010/main" val="131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2263</TotalTime>
  <Words>435</Words>
  <Application>Microsoft Macintosh PowerPoint</Application>
  <PresentationFormat>On-screen Show (4:3)</PresentationFormat>
  <Paragraphs>61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Garamond</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Hilkka Hiiop</dc:creator>
  <cp:lastModifiedBy>Microsoft Office User</cp:lastModifiedBy>
  <cp:revision>384</cp:revision>
  <dcterms:created xsi:type="dcterms:W3CDTF">2015-10-22T04:41:01Z</dcterms:created>
  <dcterms:modified xsi:type="dcterms:W3CDTF">2016-05-11T17:27:07Z</dcterms:modified>
</cp:coreProperties>
</file>